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716" r:id="rId3"/>
    <p:sldId id="681" r:id="rId4"/>
    <p:sldId id="680" r:id="rId5"/>
    <p:sldId id="715" r:id="rId6"/>
    <p:sldId id="700" r:id="rId7"/>
    <p:sldId id="632" r:id="rId8"/>
    <p:sldId id="678" r:id="rId9"/>
    <p:sldId id="709" r:id="rId10"/>
    <p:sldId id="710" r:id="rId11"/>
    <p:sldId id="682" r:id="rId12"/>
    <p:sldId id="694" r:id="rId13"/>
    <p:sldId id="685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V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54061"/>
    <a:srgbClr val="336699"/>
    <a:srgbClr val="578AB7"/>
    <a:srgbClr val="DCE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146" autoAdjust="0"/>
    <p:restoredTop sz="92169" autoAdjust="0"/>
  </p:normalViewPr>
  <p:slideViewPr>
    <p:cSldViewPr>
      <p:cViewPr varScale="1">
        <p:scale>
          <a:sx n="103" d="100"/>
          <a:sy n="103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pmp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 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290</c:v>
                </c:pt>
                <c:pt idx="1">
                  <c:v>125</c:v>
                </c:pt>
                <c:pt idx="2">
                  <c:v>78</c:v>
                </c:pt>
                <c:pt idx="3">
                  <c:v>47</c:v>
                </c:pt>
                <c:pt idx="4">
                  <c:v>54</c:v>
                </c:pt>
                <c:pt idx="5">
                  <c:v>133</c:v>
                </c:pt>
                <c:pt idx="6">
                  <c:v>187</c:v>
                </c:pt>
                <c:pt idx="7">
                  <c:v>209</c:v>
                </c:pt>
                <c:pt idx="8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1-44AD-AF31-09E8EB609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78032"/>
        <c:axId val="245476464"/>
      </c:barChart>
      <c:catAx>
        <c:axId val="245478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6464"/>
        <c:crosses val="autoZero"/>
        <c:auto val="1"/>
        <c:lblAlgn val="ctr"/>
        <c:lblOffset val="100"/>
        <c:noMultiLvlLbl val="0"/>
      </c:catAx>
      <c:valAx>
        <c:axId val="24547646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4547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90028268464"/>
          <c:y val="3.0210056121072044E-2"/>
          <c:w val="0.72260840265784165"/>
          <c:h val="0.87393713367333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 anchor="b" anchorCtr="1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827</c:v>
                </c:pt>
                <c:pt idx="1">
                  <c:v>524</c:v>
                </c:pt>
                <c:pt idx="2">
                  <c:v>515</c:v>
                </c:pt>
                <c:pt idx="3">
                  <c:v>403</c:v>
                </c:pt>
                <c:pt idx="4">
                  <c:v>600</c:v>
                </c:pt>
                <c:pt idx="5">
                  <c:v>1179</c:v>
                </c:pt>
                <c:pt idx="6">
                  <c:v>661</c:v>
                </c:pt>
                <c:pt idx="7">
                  <c:v>793</c:v>
                </c:pt>
                <c:pt idx="8">
                  <c:v>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8-453D-89BE-C82FA2544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815080030389441E-3"/>
                  <c:y val="-8.2391062148378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38-453D-89BE-C82FA2544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165</c:v>
                </c:pt>
                <c:pt idx="1">
                  <c:v>60</c:v>
                </c:pt>
                <c:pt idx="2">
                  <c:v>13</c:v>
                </c:pt>
                <c:pt idx="3">
                  <c:v>3</c:v>
                </c:pt>
                <c:pt idx="4">
                  <c:v>11</c:v>
                </c:pt>
                <c:pt idx="5">
                  <c:v>12</c:v>
                </c:pt>
                <c:pt idx="6">
                  <c:v>42</c:v>
                </c:pt>
                <c:pt idx="7">
                  <c:v>115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38-453D-89BE-C82FA254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72152"/>
        <c:axId val="245470976"/>
      </c:barChart>
      <c:catAx>
        <c:axId val="245472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0976"/>
        <c:crosses val="autoZero"/>
        <c:auto val="1"/>
        <c:lblAlgn val="ctr"/>
        <c:lblOffset val="100"/>
        <c:noMultiLvlLbl val="0"/>
      </c:catAx>
      <c:valAx>
        <c:axId val="24547097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45472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42804447092875"/>
          <c:y val="0.54461421952957945"/>
          <c:w val="0.1375636994318252"/>
          <c:h val="0.15245200990941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2022</a:t>
            </a:r>
          </a:p>
        </c:rich>
      </c:tx>
      <c:layout>
        <c:manualLayout>
          <c:xMode val="edge"/>
          <c:yMode val="edge"/>
          <c:x val="0.52604013943805883"/>
          <c:y val="0.145044756408315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explosion val="9"/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8EF1-4088-A675-E6AFF6B0C43B}"/>
              </c:ext>
            </c:extLst>
          </c:dPt>
          <c:dPt>
            <c:idx val="2"/>
            <c:bubble3D val="0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8EF1-4088-A675-E6AFF6B0C4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71.7%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F1-4088-A675-E6AFF6B0C4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4DF-44E7-8589-A3BB9D47AE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EF1-4088-A675-E6AFF6B0C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HD </c:v>
                </c:pt>
                <c:pt idx="1">
                  <c:v>PD</c:v>
                </c:pt>
                <c:pt idx="2">
                  <c:v>TX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71.739999999999995</c:v>
                </c:pt>
                <c:pt idx="1">
                  <c:v>9.75</c:v>
                </c:pt>
                <c:pt idx="2">
                  <c:v>18.510000000000002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F1-4088-A675-E6AFF6B0C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27658675447716"/>
          <c:y val="0.40763832541422507"/>
          <c:w val="0.15074531791549572"/>
          <c:h val="0.350362315359315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A984-479B-9EBE-E8F4CE174E0F}"/>
              </c:ext>
            </c:extLst>
          </c:dPt>
          <c:dPt>
            <c:idx val="2"/>
            <c:bubble3D val="0"/>
            <c:explosion val="5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A984-479B-9EBE-E8F4CE174E0F}"/>
              </c:ext>
            </c:extLst>
          </c:dPt>
          <c:cat>
            <c:strRef>
              <c:f>Sheet1!$A$2:$A$4</c:f>
              <c:strCache>
                <c:ptCount val="3"/>
                <c:pt idx="0">
                  <c:v>HD</c:v>
                </c:pt>
                <c:pt idx="1">
                  <c:v>PD</c:v>
                </c:pt>
                <c:pt idx="2">
                  <c:v>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847</c:v>
                </c:pt>
                <c:pt idx="1">
                  <c:v>583</c:v>
                </c:pt>
                <c:pt idx="2">
                  <c:v>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84-479B-9EBE-E8F4CE17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0162883136441765"/>
          <c:y val="0.36989739173228398"/>
          <c:w val="0.19837116863558349"/>
          <c:h val="0.260204970472441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4E25-4D79-B49B-1FAFFF7B81B2}"/>
              </c:ext>
            </c:extLst>
          </c:dPt>
          <c:dPt>
            <c:idx val="2"/>
            <c:bubble3D val="0"/>
            <c:explosion val="22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4E25-4D79-B49B-1FAFFF7B81B2}"/>
              </c:ext>
            </c:extLst>
          </c:dPt>
          <c:cat>
            <c:strRef>
              <c:f>Sheet1!$A$2:$A$4</c:f>
              <c:strCache>
                <c:ptCount val="3"/>
                <c:pt idx="0">
                  <c:v>HD</c:v>
                </c:pt>
                <c:pt idx="1">
                  <c:v>PD</c:v>
                </c:pt>
                <c:pt idx="2">
                  <c:v>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5855</c:v>
                </c:pt>
                <c:pt idx="1">
                  <c:v>328</c:v>
                </c:pt>
                <c:pt idx="2">
                  <c:v>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25-4D79-B49B-1FAFFF7B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28480863237416"/>
          <c:y val="0"/>
          <c:w val="0.67278742532880964"/>
          <c:h val="0.82397081152203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pmp</c:v>
                </c:pt>
              </c:strCache>
            </c:strRef>
          </c:tx>
          <c:spPr>
            <a:solidFill>
              <a:srgbClr val="578AB7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Indian/Asian</c:v>
                </c:pt>
                <c:pt idx="2">
                  <c:v>Mixed ancestry</c:v>
                </c:pt>
                <c:pt idx="3">
                  <c:v>Black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355</c:v>
                </c:pt>
                <c:pt idx="1">
                  <c:v>627</c:v>
                </c:pt>
                <c:pt idx="2">
                  <c:v>318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0-4E8C-956D-00968D17D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761024"/>
        <c:axId val="369755536"/>
      </c:barChart>
      <c:catAx>
        <c:axId val="36976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9755536"/>
        <c:crosses val="autoZero"/>
        <c:auto val="1"/>
        <c:lblAlgn val="ctr"/>
        <c:lblOffset val="100"/>
        <c:noMultiLvlLbl val="0"/>
      </c:catAx>
      <c:valAx>
        <c:axId val="36975553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36976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8E9E-F74F-BD16-EB77872B678D}"/>
              </c:ext>
            </c:extLst>
          </c:dPt>
          <c:dPt>
            <c:idx val="2"/>
            <c:bubble3D val="0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8E9E-F74F-BD16-EB77872B678D}"/>
              </c:ext>
            </c:extLst>
          </c:dPt>
          <c:dLbls>
            <c:dLbl>
              <c:idx val="0"/>
              <c:layout>
                <c:manualLayout>
                  <c:x val="-0.16737641895998492"/>
                  <c:y val="1.34707254749472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52.5</a:t>
                    </a:r>
                  </a:p>
                </c:rich>
              </c:tx>
              <c:numFmt formatCode="##,#0\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8E9E-F74F-BD16-EB77872B67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17.2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8E9E-F74F-BD16-EB77872B678D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11.4</a:t>
                    </a:r>
                    <a:endParaRPr lang="en-US" dirty="0"/>
                  </a:p>
                </c:rich>
              </c:tx>
              <c:numFmt formatCode="##,#0\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8E9E-F74F-BD16-EB77872B678D}"/>
                </c:ext>
              </c:extLst>
            </c:dLbl>
            <c:dLbl>
              <c:idx val="3"/>
              <c:layout>
                <c:manualLayout>
                  <c:x val="0.10250331662495017"/>
                  <c:y val="0.1264387868940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5-8E9E-F74F-BD16-EB77872B67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E9E-F74F-BD16-EB77872B678D}"/>
                </c:ext>
              </c:extLst>
            </c:dLbl>
            <c:numFmt formatCode="##,#0\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Mixed ancestry</c:v>
                </c:pt>
                <c:pt idx="2">
                  <c:v>Indian/Asian</c:v>
                </c:pt>
                <c:pt idx="3">
                  <c:v>White</c:v>
                </c:pt>
                <c:pt idx="4">
                  <c:v>Unknown/Other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52.5</c:v>
                </c:pt>
                <c:pt idx="1">
                  <c:v>17.2</c:v>
                </c:pt>
                <c:pt idx="2">
                  <c:v>11.4</c:v>
                </c:pt>
                <c:pt idx="3">
                  <c:v>17.100000000000001</c:v>
                </c:pt>
                <c:pt idx="4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Sheet1!$B$2:$B$6</c15:f>
                <c15:dlblRangeCache>
                  <c:ptCount val="5"/>
                  <c:pt idx="0">
                    <c:v>52.5</c:v>
                  </c:pt>
                  <c:pt idx="1">
                    <c:v>17.2</c:v>
                  </c:pt>
                  <c:pt idx="2">
                    <c:v>11.4</c:v>
                  </c:pt>
                  <c:pt idx="3">
                    <c:v>17.1</c:v>
                  </c:pt>
                  <c:pt idx="4">
                    <c:v>1.8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9E-F74F-BD16-EB77872B6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491560578236401"/>
          <c:y val="0.1306886040439951"/>
          <c:w val="0.39692873177490084"/>
          <c:h val="0.7055535496055993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33C95-B157-46F3-B856-4B24458B1053}" type="datetimeFigureOut">
              <a:rPr lang="en-US" smtClean="0"/>
              <a:pPr/>
              <a:t>10/1/2024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838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838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3A32D-1AAA-4F63-8F5A-97D9676877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690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6511-81A3-47B2-83F0-C2E7321B870B}" type="datetimeFigureOut">
              <a:rPr lang="en-US" smtClean="0"/>
              <a:pPr/>
              <a:t>10/1/2024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37CA5-3062-4D59-8102-6EF4ED1D70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49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37CA5-3062-4D59-8102-6EF4ED1D701C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60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1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4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4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7CA5-3062-4D59-8102-6EF4ED1D701C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760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b="1" dirty="0"/>
              <a:t>Adjusted for unclassified medical aid beneficiaries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5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9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7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6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E51-6C93-42A9-A68A-72133551B7D2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715-D8FA-4FE1-A734-C24416896D33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E16-50CE-4DB4-B8F6-3A9161D381C2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E51-6C93-42A9-A68A-72133551B7D2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05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1F1B-FCB4-4ADB-BB07-D626FF841FF4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262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7CD-06F4-408B-B236-21E1D70C29D3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865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657-C109-4611-A6DF-B2C782FAD3F6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65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F49-C497-4705-B996-BEF2A83244DA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634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4DA-5E01-4301-8662-8C5FF9214CF5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52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CD65-BE9E-46B5-8CB8-330806E64398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4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B7B5-D8E2-432F-ACD8-1E2F20177638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6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1F1B-FCB4-4ADB-BB07-D626FF841FF4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6171-5E44-4EB9-B190-2B38EB4A2BA7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986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715-D8FA-4FE1-A734-C24416896D33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1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E16-50CE-4DB4-B8F6-3A9161D381C2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02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7CD-06F4-408B-B236-21E1D70C29D3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657-C109-4611-A6DF-B2C782FAD3F6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F49-C497-4705-B996-BEF2A83244DA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4DA-5E01-4301-8662-8C5FF9214CF5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CD65-BE9E-46B5-8CB8-330806E64398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B7B5-D8E2-432F-ACD8-1E2F20177638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6171-5E44-4EB9-B190-2B38EB4A2BA7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97-AB5E-4C96-B84B-374C2C5D8898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97-AB5E-4C96-B84B-374C2C5D8898}" type="datetime1">
              <a:rPr lang="en-US" smtClean="0"/>
              <a:pPr/>
              <a:t>10/1/2024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61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2003A91-A9D1-42D7-BE28-929F7733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239841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62.03 million</a:t>
            </a:r>
          </a:p>
        </p:txBody>
      </p:sp>
    </p:spTree>
    <p:extLst>
      <p:ext uri="{BB962C8B-B14F-4D97-AF65-F5344CB8AC3E}">
        <p14:creationId xmlns:p14="http://schemas.microsoft.com/office/powerpoint/2010/main" val="8606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modality by sector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10220700"/>
              </p:ext>
            </p:extLst>
          </p:nvPr>
        </p:nvGraphicFramePr>
        <p:xfrm>
          <a:off x="1403648" y="1052736"/>
          <a:ext cx="32403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14687"/>
              </p:ext>
            </p:extLst>
          </p:nvPr>
        </p:nvGraphicFramePr>
        <p:xfrm>
          <a:off x="1446919" y="4437112"/>
          <a:ext cx="6120680" cy="21618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653">
                <a:tc rowSpan="2"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en-ZA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odality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Public sector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3">
                <a:tc vMerge="1">
                  <a:txBody>
                    <a:bodyPr/>
                    <a:lstStyle/>
                    <a:p>
                      <a:pPr algn="l"/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Haemodialysis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5 855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84.0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Peritoneal dialysis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583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24.6</a:t>
                      </a:r>
                      <a:endParaRPr lang="en-ZA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328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4.7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Transplant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  <a:r>
                        <a:rPr lang="en-ZA" b="1" dirty="0"/>
                        <a:t>45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39.8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  <a:r>
                        <a:rPr lang="en-ZA" b="1" dirty="0"/>
                        <a:t>84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11.3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2215373"/>
              </p:ext>
            </p:extLst>
          </p:nvPr>
        </p:nvGraphicFramePr>
        <p:xfrm>
          <a:off x="4716016" y="1844824"/>
          <a:ext cx="29523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9168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8404" y="1940708"/>
            <a:ext cx="85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47452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black"/>
                </a:solidFill>
                <a:latin typeface="Calibri"/>
              </a:rPr>
              <a:t>39.8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3828" y="286574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black"/>
                </a:solidFill>
                <a:latin typeface="Calibri"/>
              </a:rPr>
              <a:t>35.7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7804" y="370637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24.6%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4779" y="198798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5364" y="339007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84.0%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220486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4.7%</a:t>
            </a:r>
          </a:p>
        </p:txBody>
      </p:sp>
    </p:spTree>
    <p:extLst>
      <p:ext uri="{BB962C8B-B14F-4D97-AF65-F5344CB8AC3E}">
        <p14:creationId xmlns:p14="http://schemas.microsoft.com/office/powerpoint/2010/main" val="378112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1143000"/>
          </a:xfrm>
          <a:noFill/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patient numbers and prevalence by ethnicity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92324067"/>
              </p:ext>
            </p:extLst>
          </p:nvPr>
        </p:nvGraphicFramePr>
        <p:xfrm>
          <a:off x="5076056" y="3573016"/>
          <a:ext cx="3600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EEF19C-E2CE-4BEA-8047-9CD69875B30F}"/>
              </a:ext>
            </a:extLst>
          </p:cNvPr>
          <p:cNvSpPr txBox="1"/>
          <p:nvPr/>
        </p:nvSpPr>
        <p:spPr>
          <a:xfrm>
            <a:off x="5580112" y="6284059"/>
            <a:ext cx="322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Prevalence per million population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3B922B-B9BC-2B45-845A-0A7A708F6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818665"/>
              </p:ext>
            </p:extLst>
          </p:nvPr>
        </p:nvGraphicFramePr>
        <p:xfrm>
          <a:off x="54451" y="1547664"/>
          <a:ext cx="48965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24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43000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commonly reported causes of kidney failure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632128"/>
              </p:ext>
            </p:extLst>
          </p:nvPr>
        </p:nvGraphicFramePr>
        <p:xfrm>
          <a:off x="971600" y="2420888"/>
          <a:ext cx="7211144" cy="2660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total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Hypertensive kidney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39.0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9495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 unknown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Diabetic nephropathy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12.8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Glomerular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Cystic kidney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Obstruction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reflux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0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344730"/>
            <a:ext cx="8928992" cy="93610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data by ethnic group</a:t>
            </a:r>
            <a:endParaRPr lang="en-ZA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01338"/>
              </p:ext>
            </p:extLst>
          </p:nvPr>
        </p:nvGraphicFramePr>
        <p:xfrm>
          <a:off x="1188779" y="2276872"/>
          <a:ext cx="6766441" cy="30716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56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group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Coloured (mixed ancestry)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/>
                        <a:t>Indian/Asian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/>
                        <a:t>White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0005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Other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12028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61.99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6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data by province</a:t>
            </a:r>
            <a:endParaRPr lang="en-ZA" sz="3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406009"/>
              </p:ext>
            </p:extLst>
          </p:nvPr>
        </p:nvGraphicFramePr>
        <p:xfrm>
          <a:off x="2170076" y="1665151"/>
          <a:ext cx="4824536" cy="45721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Eastern Cape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Free State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Gauteng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KwaZulu-Natal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Limpopo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Mpumalanga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North</a:t>
                      </a:r>
                      <a:r>
                        <a:rPr lang="en-ZA" b="1" baseline="0" dirty="0"/>
                        <a:t> </a:t>
                      </a:r>
                      <a:r>
                        <a:rPr lang="en-ZA" b="1" dirty="0"/>
                        <a:t>West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Northern Cape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Western Cape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9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7584" y="1430778"/>
            <a:ext cx="7488832" cy="702078"/>
          </a:xfrm>
          <a:noFill/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 of treatment centres by province and sector</a:t>
            </a:r>
            <a:endParaRPr lang="en-ZA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62748"/>
              </p:ext>
            </p:extLst>
          </p:nvPr>
        </p:nvGraphicFramePr>
        <p:xfrm>
          <a:off x="1313638" y="3284984"/>
          <a:ext cx="6516724" cy="112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652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Public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Private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Total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75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05072845"/>
              </p:ext>
            </p:extLst>
          </p:nvPr>
        </p:nvGraphicFramePr>
        <p:xfrm>
          <a:off x="1547664" y="1844824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Prevalence (</a:t>
            </a:r>
            <a:r>
              <a:rPr lang="en-ZA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and numbers of patients on KRT by province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0233"/>
              </p:ext>
            </p:extLst>
          </p:nvPr>
        </p:nvGraphicFramePr>
        <p:xfrm>
          <a:off x="827584" y="5551926"/>
          <a:ext cx="7488833" cy="612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Patients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1 657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2 158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9 342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50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109402"/>
              </p:ext>
            </p:extLst>
          </p:nvPr>
        </p:nvGraphicFramePr>
        <p:xfrm>
          <a:off x="1763688" y="2492896"/>
          <a:ext cx="5884884" cy="16626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0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Public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in millions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52.99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9.03*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 on treatment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2375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6967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b="1" dirty="0"/>
                        <a:t>Treatment rate (pmp)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771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prevalence (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by healthcare sector</a:t>
            </a:r>
            <a:endParaRPr lang="en-ZA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182653"/>
            <a:ext cx="509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*Data supplied by the Council for Medical Schemes</a:t>
            </a:r>
          </a:p>
        </p:txBody>
      </p:sp>
    </p:spTree>
    <p:extLst>
      <p:ext uri="{BB962C8B-B14F-4D97-AF65-F5344CB8AC3E}">
        <p14:creationId xmlns:p14="http://schemas.microsoft.com/office/powerpoint/2010/main" val="34025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  <a:noFill/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Numbers of patients</a:t>
            </a:r>
            <a:b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province and sector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90964"/>
              </p:ext>
            </p:extLst>
          </p:nvPr>
        </p:nvGraphicFramePr>
        <p:xfrm>
          <a:off x="609073" y="3068960"/>
          <a:ext cx="7946542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4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Public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997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Private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2 338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1 519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1 161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6 967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Total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1 023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2 819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1 657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2 158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9 342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1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09271774"/>
              </p:ext>
            </p:extLst>
          </p:nvPr>
        </p:nvGraphicFramePr>
        <p:xfrm>
          <a:off x="1007604" y="1844824"/>
          <a:ext cx="71287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prevalence (</a:t>
            </a:r>
            <a:r>
              <a:rPr lang="en-ZA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province and sector</a:t>
            </a:r>
          </a:p>
        </p:txBody>
      </p:sp>
    </p:spTree>
    <p:extLst>
      <p:ext uri="{BB962C8B-B14F-4D97-AF65-F5344CB8AC3E}">
        <p14:creationId xmlns:p14="http://schemas.microsoft.com/office/powerpoint/2010/main" val="23628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of patients by treatment modality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561526"/>
              </p:ext>
            </p:extLst>
          </p:nvPr>
        </p:nvGraphicFramePr>
        <p:xfrm>
          <a:off x="4067944" y="4554735"/>
          <a:ext cx="4226790" cy="1728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Modality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Haemodialysis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6 702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Peritoneal dialysis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911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9.8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Transplant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1 729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18.5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31679653"/>
              </p:ext>
            </p:extLst>
          </p:nvPr>
        </p:nvGraphicFramePr>
        <p:xfrm>
          <a:off x="184684" y="1547664"/>
          <a:ext cx="4392488" cy="301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887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24879</TotalTime>
  <Words>425</Words>
  <Application>Microsoft Office PowerPoint</Application>
  <PresentationFormat>On-screen Show (4:3)</PresentationFormat>
  <Paragraphs>263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10_Office Theme</vt:lpstr>
      <vt:lpstr>PowerPoint Presentation</vt:lpstr>
      <vt:lpstr>Population data by ethnic group</vt:lpstr>
      <vt:lpstr>Population data by province</vt:lpstr>
      <vt:lpstr>Number of treatment centres by province and sector</vt:lpstr>
      <vt:lpstr>Prevalence (pmp) and numbers of patients on KRT by province</vt:lpstr>
      <vt:lpstr>KRT prevalence (pmp) by healthcare sector</vt:lpstr>
      <vt:lpstr>Numbers of patients by province and sector</vt:lpstr>
      <vt:lpstr>KRT prevalence (pmp) by province and sector</vt:lpstr>
      <vt:lpstr>Distribution of patients by treatment modality</vt:lpstr>
      <vt:lpstr>KRT modality by sector</vt:lpstr>
      <vt:lpstr>KRT patient numbers and prevalence by ethnicity</vt:lpstr>
      <vt:lpstr>Most commonly reported causes of kidney failure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among five African institutions and Harvard School of Public Health</dc:title>
  <dc:creator>EC Laurence</dc:creator>
  <cp:lastModifiedBy>Davids, Razeen Davids [mrd@sun.ac.za]</cp:lastModifiedBy>
  <cp:revision>1703</cp:revision>
  <cp:lastPrinted>2014-04-08T07:53:07Z</cp:lastPrinted>
  <dcterms:created xsi:type="dcterms:W3CDTF">2010-11-02T07:41:09Z</dcterms:created>
  <dcterms:modified xsi:type="dcterms:W3CDTF">2024-10-01T06:22:08Z</dcterms:modified>
</cp:coreProperties>
</file>