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716" r:id="rId3"/>
    <p:sldId id="681" r:id="rId4"/>
    <p:sldId id="680" r:id="rId5"/>
    <p:sldId id="715" r:id="rId6"/>
    <p:sldId id="700" r:id="rId7"/>
    <p:sldId id="632" r:id="rId8"/>
    <p:sldId id="678" r:id="rId9"/>
    <p:sldId id="709" r:id="rId10"/>
    <p:sldId id="710" r:id="rId11"/>
    <p:sldId id="682" r:id="rId12"/>
    <p:sldId id="694" r:id="rId13"/>
    <p:sldId id="685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V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54061"/>
    <a:srgbClr val="336699"/>
    <a:srgbClr val="578AB7"/>
    <a:srgbClr val="DCE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1" autoAdjust="0"/>
    <p:restoredTop sz="92683" autoAdjust="0"/>
  </p:normalViewPr>
  <p:slideViewPr>
    <p:cSldViewPr>
      <p:cViewPr varScale="1">
        <p:scale>
          <a:sx n="74" d="100"/>
          <a:sy n="74" d="100"/>
        </p:scale>
        <p:origin x="6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 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289</c:v>
                </c:pt>
                <c:pt idx="1">
                  <c:v>121</c:v>
                </c:pt>
                <c:pt idx="2">
                  <c:v>73</c:v>
                </c:pt>
                <c:pt idx="3">
                  <c:v>50</c:v>
                </c:pt>
                <c:pt idx="4">
                  <c:v>53</c:v>
                </c:pt>
                <c:pt idx="5">
                  <c:v>137</c:v>
                </c:pt>
                <c:pt idx="6">
                  <c:v>168</c:v>
                </c:pt>
                <c:pt idx="7">
                  <c:v>180</c:v>
                </c:pt>
                <c:pt idx="8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1-44AD-AF31-09E8EB609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8032"/>
        <c:axId val="245476464"/>
      </c:barChart>
      <c:catAx>
        <c:axId val="24547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6464"/>
        <c:crosses val="autoZero"/>
        <c:auto val="1"/>
        <c:lblAlgn val="ctr"/>
        <c:lblOffset val="100"/>
        <c:noMultiLvlLbl val="0"/>
      </c:catAx>
      <c:valAx>
        <c:axId val="24547646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90028268464"/>
          <c:y val="3.0210056121072044E-2"/>
          <c:w val="0.72260840265784165"/>
          <c:h val="0.87393713367333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 anchor="b" anchorCtr="1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798.28261616376153</c:v>
                </c:pt>
                <c:pt idx="1">
                  <c:v>514.94350126981703</c:v>
                </c:pt>
                <c:pt idx="2">
                  <c:v>515.33962261524505</c:v>
                </c:pt>
                <c:pt idx="3">
                  <c:v>395.77960576544996</c:v>
                </c:pt>
                <c:pt idx="4">
                  <c:v>531.86468180174131</c:v>
                </c:pt>
                <c:pt idx="5">
                  <c:v>1093.2887062900509</c:v>
                </c:pt>
                <c:pt idx="6">
                  <c:v>632.58102176216437</c:v>
                </c:pt>
                <c:pt idx="7">
                  <c:v>681.32018507499663</c:v>
                </c:pt>
                <c:pt idx="8">
                  <c:v>1148.7920070817295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53D-89BE-C82FA254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815080030389441E-3"/>
                  <c:y val="-8.2391062148378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8-453D-89BE-C82FA25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165.952091702882</c:v>
                </c:pt>
                <c:pt idx="1">
                  <c:v>52.306399356569507</c:v>
                </c:pt>
                <c:pt idx="2">
                  <c:v>15.610791534787754</c:v>
                </c:pt>
                <c:pt idx="3">
                  <c:v>3.3451269619551245</c:v>
                </c:pt>
                <c:pt idx="4">
                  <c:v>11.912005912662316</c:v>
                </c:pt>
                <c:pt idx="5">
                  <c:v>17.000713972764775</c:v>
                </c:pt>
                <c:pt idx="6">
                  <c:v>36.094755189305843</c:v>
                </c:pt>
                <c:pt idx="7">
                  <c:v>100.38412351239634</c:v>
                </c:pt>
                <c:pt idx="8">
                  <c:v>45.559184737157508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8-453D-89BE-C82FA25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2152"/>
        <c:axId val="245470976"/>
      </c:barChart>
      <c:catAx>
        <c:axId val="245472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0976"/>
        <c:crosses val="autoZero"/>
        <c:auto val="1"/>
        <c:lblAlgn val="ctr"/>
        <c:lblOffset val="100"/>
        <c:noMultiLvlLbl val="0"/>
      </c:catAx>
      <c:valAx>
        <c:axId val="24547097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2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2804447092875"/>
          <c:y val="0.54461421952957945"/>
          <c:w val="0.1375636994318252"/>
          <c:h val="0.15245200990941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2021</a:t>
            </a:r>
          </a:p>
        </c:rich>
      </c:tx>
      <c:layout>
        <c:manualLayout>
          <c:xMode val="edge"/>
          <c:yMode val="edge"/>
          <c:x val="0.52604013943805883"/>
          <c:y val="0.145044756408315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F1-4088-A675-E6AFF6B0C43B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F1-4088-A675-E6AFF6B0C4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F1-4088-A675-E6AFF6B0C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DF-44E7-8589-A3BB9D47AE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FDF29B-1C2B-4BEA-A0D1-F4C9D9E16B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F1-4088-A675-E6AFF6B0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HD </c:v>
                </c:pt>
                <c:pt idx="1">
                  <c:v>PD</c:v>
                </c:pt>
                <c:pt idx="2">
                  <c:v>TX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9.5</c:v>
                </c:pt>
                <c:pt idx="2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1-4088-A675-E6AFF6B0C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27658675447716"/>
          <c:y val="0.40763832541422507"/>
          <c:w val="0.15074531791549572"/>
          <c:h val="0.350362315359315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A984-479B-9EBE-E8F4CE174E0F}"/>
              </c:ext>
            </c:extLst>
          </c:dPt>
          <c:dPt>
            <c:idx val="2"/>
            <c:bubble3D val="0"/>
            <c:explosion val="5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A984-479B-9EBE-E8F4CE174E0F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828</c:v>
                </c:pt>
                <c:pt idx="1">
                  <c:v>542</c:v>
                </c:pt>
                <c:pt idx="2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4-479B-9EBE-E8F4CE17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0162883136441765"/>
          <c:y val="0.36989739173228398"/>
          <c:w val="0.19837116863558349"/>
          <c:h val="0.260204970472441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4E25-4D79-B49B-1FAFFF7B81B2}"/>
              </c:ext>
            </c:extLst>
          </c:dPt>
          <c:dPt>
            <c:idx val="2"/>
            <c:bubble3D val="0"/>
            <c:explosion val="22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4E25-4D79-B49B-1FAFFF7B81B2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5498</c:v>
                </c:pt>
                <c:pt idx="1">
                  <c:v>301</c:v>
                </c:pt>
                <c:pt idx="2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5-4D79-B49B-1FAFFF7B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480863237416"/>
          <c:y val="0"/>
          <c:w val="0.67278742532880964"/>
          <c:h val="0.82397081152203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rgbClr val="578AB7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Indian/Asian</c:v>
                </c:pt>
                <c:pt idx="2">
                  <c:v>Mixed ancestry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326</c:v>
                </c:pt>
                <c:pt idx="1">
                  <c:v>644</c:v>
                </c:pt>
                <c:pt idx="2">
                  <c:v>293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0-4E8C-956D-00968D17D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61024"/>
        <c:axId val="369755536"/>
      </c:barChart>
      <c:catAx>
        <c:axId val="36976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9755536"/>
        <c:crosses val="autoZero"/>
        <c:auto val="1"/>
        <c:lblAlgn val="ctr"/>
        <c:lblOffset val="100"/>
        <c:noMultiLvlLbl val="0"/>
      </c:catAx>
      <c:valAx>
        <c:axId val="36975553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3697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9E-F74F-BD16-EB77872B678D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9E-F74F-BD16-EB77872B678D}"/>
              </c:ext>
            </c:extLst>
          </c:dPt>
          <c:dLbls>
            <c:dLbl>
              <c:idx val="0"/>
              <c:layout>
                <c:manualLayout>
                  <c:x val="-0.16737641895998492"/>
                  <c:y val="1.34707254749472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52.5</a:t>
                    </a:r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8E9E-F74F-BD16-EB77872B67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8E9E-F74F-BD16-EB77872B678D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11.2</a:t>
                    </a:r>
                    <a:endParaRPr lang="en-US" dirty="0"/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8E9E-F74F-BD16-EB77872B678D}"/>
                </c:ext>
              </c:extLst>
            </c:dLbl>
            <c:dLbl>
              <c:idx val="3"/>
              <c:layout>
                <c:manualLayout>
                  <c:x val="0.10250331662495017"/>
                  <c:y val="0.1264387868940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8E9E-F74F-BD16-EB77872B67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E9E-F74F-BD16-EB77872B678D}"/>
                </c:ext>
              </c:extLst>
            </c:dLbl>
            <c:numFmt formatCode="##,#0\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Mixed ancestry</c:v>
                </c:pt>
                <c:pt idx="2">
                  <c:v>Indian/Asian</c:v>
                </c:pt>
                <c:pt idx="3">
                  <c:v>White</c:v>
                </c:pt>
                <c:pt idx="4">
                  <c:v>Unknown/Other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52.5</c:v>
                </c:pt>
                <c:pt idx="1">
                  <c:v>17.5</c:v>
                </c:pt>
                <c:pt idx="2">
                  <c:v>11.2</c:v>
                </c:pt>
                <c:pt idx="3">
                  <c:v>17.2</c:v>
                </c:pt>
                <c:pt idx="4">
                  <c:v>1.6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52.5</c:v>
                  </c:pt>
                  <c:pt idx="1">
                    <c:v>17.5</c:v>
                  </c:pt>
                  <c:pt idx="2">
                    <c:v>11.2</c:v>
                  </c:pt>
                  <c:pt idx="3">
                    <c:v>17.2</c:v>
                  </c:pt>
                  <c:pt idx="4">
                    <c:v>1.6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9E-F74F-BD16-EB77872B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491560578236401"/>
          <c:y val="0.1306886040439951"/>
          <c:w val="0.39692873177490084"/>
          <c:h val="0.705553549605599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3C95-B157-46F3-B856-4B24458B1053}" type="datetimeFigureOut">
              <a:rPr lang="en-US" smtClean="0"/>
              <a:pPr/>
              <a:t>8/1/2023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A32D-1AAA-4F63-8F5A-97D9676877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69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6511-81A3-47B2-83F0-C2E7321B870B}" type="datetimeFigureOut">
              <a:rPr lang="en-US" smtClean="0"/>
              <a:pPr/>
              <a:t>8/1/2023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7CA5-3062-4D59-8102-6EF4ED1D70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60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1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4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760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b="1" dirty="0"/>
              <a:t>Adjusted for unclassified medical aid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05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26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65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6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34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5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6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86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1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8/1/2023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2003A91-A9D1-42D7-BE28-929F7733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3984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60.14 million</a:t>
            </a:r>
          </a:p>
        </p:txBody>
      </p:sp>
    </p:spTree>
    <p:extLst>
      <p:ext uri="{BB962C8B-B14F-4D97-AF65-F5344CB8AC3E}">
        <p14:creationId xmlns:p14="http://schemas.microsoft.com/office/powerpoint/2010/main" val="8606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modality by sector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00383960"/>
              </p:ext>
            </p:extLst>
          </p:nvPr>
        </p:nvGraphicFramePr>
        <p:xfrm>
          <a:off x="1403648" y="1052736"/>
          <a:ext cx="3240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92762"/>
              </p:ext>
            </p:extLst>
          </p:nvPr>
        </p:nvGraphicFramePr>
        <p:xfrm>
          <a:off x="1446919" y="4437112"/>
          <a:ext cx="6120680" cy="2161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653">
                <a:tc rowSpan="2"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n-ZA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 vMerge="1">
                  <a:txBody>
                    <a:bodyPr/>
                    <a:lstStyle/>
                    <a:p>
                      <a:pPr algn="l"/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5 498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542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23.7</a:t>
                      </a:r>
                      <a:endParaRPr lang="en-ZA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301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4.6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40.2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777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11.8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009811"/>
              </p:ext>
            </p:extLst>
          </p:nvPr>
        </p:nvGraphicFramePr>
        <p:xfrm>
          <a:off x="4716016" y="1844824"/>
          <a:ext cx="29523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916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404" y="1940708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47452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40.2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286574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36.2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7804" y="370637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779" y="198798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5364" y="33900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20486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4.6%</a:t>
            </a:r>
          </a:p>
        </p:txBody>
      </p:sp>
    </p:spTree>
    <p:extLst>
      <p:ext uri="{BB962C8B-B14F-4D97-AF65-F5344CB8AC3E}">
        <p14:creationId xmlns:p14="http://schemas.microsoft.com/office/powerpoint/2010/main" val="378112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143000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patient numbers and prevalence by ethnicity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2949954"/>
              </p:ext>
            </p:extLst>
          </p:nvPr>
        </p:nvGraphicFramePr>
        <p:xfrm>
          <a:off x="5076056" y="3573016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EEF19C-E2CE-4BEA-8047-9CD69875B30F}"/>
              </a:ext>
            </a:extLst>
          </p:cNvPr>
          <p:cNvSpPr txBox="1"/>
          <p:nvPr/>
        </p:nvSpPr>
        <p:spPr>
          <a:xfrm>
            <a:off x="5580112" y="6284059"/>
            <a:ext cx="322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Prevalence per million population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3B922B-B9BC-2B45-845A-0A7A708F6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691006"/>
              </p:ext>
            </p:extLst>
          </p:nvPr>
        </p:nvGraphicFramePr>
        <p:xfrm>
          <a:off x="54451" y="154766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4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commonly reported causes of kidney failure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161702"/>
              </p:ext>
            </p:extLst>
          </p:nvPr>
        </p:nvGraphicFramePr>
        <p:xfrm>
          <a:off x="971600" y="2420888"/>
          <a:ext cx="7211144" cy="2660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total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Hypertensive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9495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unknown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Diabetic nephropathy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13.3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Glomerular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Cystic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reflux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344730"/>
            <a:ext cx="8928992" cy="9361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ethnic group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154766"/>
              </p:ext>
            </p:extLst>
          </p:nvPr>
        </p:nvGraphicFramePr>
        <p:xfrm>
          <a:off x="1188779" y="2276872"/>
          <a:ext cx="6766441" cy="2664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56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group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Coloured (mixed ancestry)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White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Indian/Asian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005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province</a:t>
            </a:r>
            <a:endParaRPr lang="en-ZA" sz="3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38146"/>
              </p:ext>
            </p:extLst>
          </p:nvPr>
        </p:nvGraphicFramePr>
        <p:xfrm>
          <a:off x="2170076" y="1665151"/>
          <a:ext cx="4824536" cy="457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Eastern Cape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Free State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Gauteng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KwaZulu-Natal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Limpopo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Mpumalanga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</a:t>
                      </a:r>
                      <a:r>
                        <a:rPr lang="en-ZA" b="1" baseline="0" dirty="0"/>
                        <a:t> </a:t>
                      </a:r>
                      <a:r>
                        <a:rPr lang="en-ZA" b="1" dirty="0"/>
                        <a:t>West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Western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1430778"/>
            <a:ext cx="7488832" cy="702078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treatment centres by province and sector</a:t>
            </a:r>
            <a:endParaRPr lang="en-Z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61844"/>
              </p:ext>
            </p:extLst>
          </p:nvPr>
        </p:nvGraphicFramePr>
        <p:xfrm>
          <a:off x="1313638" y="3284984"/>
          <a:ext cx="6516724" cy="112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652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7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37591609"/>
              </p:ext>
            </p:extLst>
          </p:nvPr>
        </p:nvGraphicFramePr>
        <p:xfrm>
          <a:off x="1547664" y="1844824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numbers of patients on KRT by province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0863"/>
              </p:ext>
            </p:extLst>
          </p:nvPr>
        </p:nvGraphicFramePr>
        <p:xfrm>
          <a:off x="827584" y="5551926"/>
          <a:ext cx="7488833" cy="6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Patients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8 866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50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472652"/>
              </p:ext>
            </p:extLst>
          </p:nvPr>
        </p:nvGraphicFramePr>
        <p:xfrm>
          <a:off x="1763688" y="2492896"/>
          <a:ext cx="5884884" cy="16626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in millions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8.94*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on treatment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2 290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6 576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Treatment rate (pmp)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by healthcare sector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988" y="4293096"/>
            <a:ext cx="50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*Council for Medical Schemes Industry Report 2021</a:t>
            </a:r>
          </a:p>
        </p:txBody>
      </p:sp>
    </p:spTree>
    <p:extLst>
      <p:ext uri="{BB962C8B-B14F-4D97-AF65-F5344CB8AC3E}">
        <p14:creationId xmlns:p14="http://schemas.microsoft.com/office/powerpoint/2010/main" val="34025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Numbers of patients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19330"/>
              </p:ext>
            </p:extLst>
          </p:nvPr>
        </p:nvGraphicFramePr>
        <p:xfrm>
          <a:off x="609073" y="3068960"/>
          <a:ext cx="7946542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2 220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1 398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6 576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1 035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2 664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1 572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2 059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8 866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31958473"/>
              </p:ext>
            </p:extLst>
          </p:nvPr>
        </p:nvGraphicFramePr>
        <p:xfrm>
          <a:off x="1007604" y="1844824"/>
          <a:ext cx="71287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</p:spTree>
    <p:extLst>
      <p:ext uri="{BB962C8B-B14F-4D97-AF65-F5344CB8AC3E}">
        <p14:creationId xmlns:p14="http://schemas.microsoft.com/office/powerpoint/2010/main" val="23628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of patients by treatment modality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44038"/>
              </p:ext>
            </p:extLst>
          </p:nvPr>
        </p:nvGraphicFramePr>
        <p:xfrm>
          <a:off x="4067944" y="4554735"/>
          <a:ext cx="4226790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6 326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843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9.5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1 697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19.1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0267027"/>
              </p:ext>
            </p:extLst>
          </p:nvPr>
        </p:nvGraphicFramePr>
        <p:xfrm>
          <a:off x="184684" y="1547664"/>
          <a:ext cx="4392488" cy="301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87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20453</TotalTime>
  <Words>422</Words>
  <Application>Microsoft Office PowerPoint</Application>
  <PresentationFormat>On-screen Show (4:3)</PresentationFormat>
  <Paragraphs>260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10_Office Theme</vt:lpstr>
      <vt:lpstr>PowerPoint Presentation</vt:lpstr>
      <vt:lpstr>Population data by ethnic group</vt:lpstr>
      <vt:lpstr>Population data by province</vt:lpstr>
      <vt:lpstr>Number of treatment centres by province and sector</vt:lpstr>
      <vt:lpstr>Prevalence (pmp) and numbers of patients on KRT by province</vt:lpstr>
      <vt:lpstr>KRT prevalence (pmp) by healthcare sector</vt:lpstr>
      <vt:lpstr>Numbers of patients by province and sector</vt:lpstr>
      <vt:lpstr>KRT prevalence (pmp) by province and sector</vt:lpstr>
      <vt:lpstr>Distribution of patients by treatment modality</vt:lpstr>
      <vt:lpstr>KRT modality by sector</vt:lpstr>
      <vt:lpstr>KRT patient numbers and prevalence by ethnicity</vt:lpstr>
      <vt:lpstr>Most commonly reported causes of kidney failure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among five African institutions and Harvard School of Public Health</dc:title>
  <dc:creator>EC Laurence</dc:creator>
  <cp:lastModifiedBy>Davids, Razeen Davids [mrd@sun.ac.za]</cp:lastModifiedBy>
  <cp:revision>1658</cp:revision>
  <cp:lastPrinted>2014-04-08T07:53:07Z</cp:lastPrinted>
  <dcterms:created xsi:type="dcterms:W3CDTF">2010-11-02T07:41:09Z</dcterms:created>
  <dcterms:modified xsi:type="dcterms:W3CDTF">2023-08-01T08:02:00Z</dcterms:modified>
</cp:coreProperties>
</file>