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254000" y="1219685"/>
            <a:ext cx="75590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804/24-1-446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70F9503-F209-47FF-BFBB-D2556C9B0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274" y="1949608"/>
            <a:ext cx="4187843" cy="2367594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7613151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South African Renal Registry Annual Report 2019</a:t>
            </a:r>
            <a:br>
              <a:rPr lang="en-GB" sz="1800" b="0" i="0" u="none" strike="noStrike" baseline="0" dirty="0">
                <a:latin typeface="GillSansStd-Light"/>
              </a:rPr>
            </a:b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MR Davids,  T Jardine,  N Marais, S Sebastian, T Davids, JC Jacobs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404271"/>
            <a:ext cx="4356928" cy="969065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 </a:t>
            </a:r>
            <a:r>
              <a:rPr lang="en-US" sz="1400" cap="none" dirty="0">
                <a:solidFill>
                  <a:schemeClr val="tx1"/>
                </a:solidFill>
              </a:rPr>
              <a:t>The eighth annual report of the South African Renal Registry </a:t>
            </a:r>
            <a:r>
              <a:rPr lang="en-US" sz="1400" cap="none" dirty="0" err="1">
                <a:solidFill>
                  <a:schemeClr val="tx1"/>
                </a:solidFill>
              </a:rPr>
              <a:t>summarises</a:t>
            </a:r>
            <a:r>
              <a:rPr lang="en-US" sz="1400" cap="none" dirty="0">
                <a:solidFill>
                  <a:schemeClr val="tx1"/>
                </a:solidFill>
              </a:rPr>
              <a:t> the 2019 data on kidney replacement therapy (KRT) for patients with kidney failure in South Africa.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1" y="2481105"/>
            <a:ext cx="2794572" cy="16100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 </a:t>
            </a:r>
            <a:r>
              <a:rPr lang="en-US" sz="1400" dirty="0">
                <a:solidFill>
                  <a:schemeClr val="tx1"/>
                </a:solidFill>
              </a:rPr>
              <a:t>Data capturers interface with the central database via user-friendly web pages from any device that has internet access. Survival data are cross-checked by linking to the Department of Home Affairs database of births and deaths.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32962" y="5363516"/>
            <a:ext cx="4208394" cy="844940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</a:t>
            </a:r>
            <a:r>
              <a:rPr lang="en-US" sz="1400" cap="none" dirty="0">
                <a:solidFill>
                  <a:schemeClr val="tx1"/>
                </a:solidFill>
              </a:rPr>
              <a:t>The treatment rates in the public sector remain extremely low in 2019. The Western Cape had the highest public sector treatment rates by a large margin.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1" y="4207735"/>
            <a:ext cx="287676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 </a:t>
            </a:r>
            <a:r>
              <a:rPr lang="en-US" sz="1400" dirty="0"/>
              <a:t>In December 2019, 9 937 patients were being treated with chronic dialysis or transplantation, a prevalence of 169 per million </a:t>
            </a:r>
            <a:r>
              <a:rPr lang="en-US" sz="1400" dirty="0" err="1"/>
              <a:t>popul-ation</a:t>
            </a:r>
            <a:r>
              <a:rPr lang="en-US" sz="1400" dirty="0"/>
              <a:t> (</a:t>
            </a:r>
            <a:r>
              <a:rPr lang="en-US" sz="1400" dirty="0" err="1"/>
              <a:t>pmp</a:t>
            </a:r>
            <a:r>
              <a:rPr lang="en-US" sz="1400" dirty="0"/>
              <a:t>). This overall rate masks a difference of 788 </a:t>
            </a:r>
            <a:r>
              <a:rPr lang="en-US" sz="1400" dirty="0" err="1"/>
              <a:t>pmp</a:t>
            </a:r>
            <a:r>
              <a:rPr lang="en-US" sz="1400" dirty="0"/>
              <a:t> in the private sector and 57 </a:t>
            </a:r>
            <a:r>
              <a:rPr lang="en-US" sz="1400" dirty="0" err="1"/>
              <a:t>pmp</a:t>
            </a:r>
            <a:r>
              <a:rPr lang="en-US" sz="1400" dirty="0"/>
              <a:t> in the public sector, still below the rate reported for 1994.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 95-106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  <a:latin typeface="Merrieweather sans"/>
              </a:rPr>
              <a:t>DOI: 10.21804/24-1-4980  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3"/>
              </a:rPr>
              <a:t> 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6B19D-CD30-4A02-A4FB-E315FA0DF720}"/>
              </a:ext>
            </a:extLst>
          </p:cNvPr>
          <p:cNvSpPr txBox="1"/>
          <p:nvPr/>
        </p:nvSpPr>
        <p:spPr>
          <a:xfrm>
            <a:off x="4609109" y="4541142"/>
            <a:ext cx="427664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cap="none" dirty="0">
                <a:solidFill>
                  <a:schemeClr val="tx1"/>
                </a:solidFill>
              </a:rPr>
              <a:t>The data presented in this report must be interpreted with due consideration of the challenges presented by the COVID-19 pandemic.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4A433E-C5BD-42ED-865C-91200467A963}"/>
              </a:ext>
            </a:extLst>
          </p:cNvPr>
          <p:cNvSpPr txBox="1"/>
          <p:nvPr/>
        </p:nvSpPr>
        <p:spPr>
          <a:xfrm>
            <a:off x="4609109" y="1351434"/>
            <a:ext cx="4187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Figure 2. Kidney replacement therapy prevalence by province and sector.</a:t>
            </a:r>
            <a:endParaRPr lang="en-GB" sz="1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6BEA9AB-B926-41F1-A878-6E756FFB27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0877" y="2481105"/>
            <a:ext cx="1480162" cy="25896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DA3E9DF-20E9-4722-95FE-06B0AF590819}"/>
              </a:ext>
            </a:extLst>
          </p:cNvPr>
          <p:cNvSpPr txBox="1"/>
          <p:nvPr/>
        </p:nvSpPr>
        <p:spPr>
          <a:xfrm>
            <a:off x="3164907" y="5254349"/>
            <a:ext cx="1127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Figure 1. Treatment modality by sector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234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GillSansStd-Light</vt:lpstr>
      <vt:lpstr>Merrieweather sans</vt:lpstr>
      <vt:lpstr>Noto Sans</vt:lpstr>
      <vt:lpstr>Retrospect</vt:lpstr>
      <vt:lpstr>South African Renal Registry Annual Report 2019  MR Davids,  T Jardine,  N Marais, S Sebastian, T Davids, JC Jacobs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Davids, Razeen [mrd@sun.ac.za]</cp:lastModifiedBy>
  <cp:revision>8</cp:revision>
  <cp:lastPrinted>2021-07-01T14:42:09Z</cp:lastPrinted>
  <dcterms:created xsi:type="dcterms:W3CDTF">2020-12-30T17:20:50Z</dcterms:created>
  <dcterms:modified xsi:type="dcterms:W3CDTF">2021-12-20T05:07:18Z</dcterms:modified>
</cp:coreProperties>
</file>