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7BE41E-C887-41C0-A3C6-5A1187339622}" v="23" dt="2021-12-10T08:28:34.4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142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gus Caskey" userId="3606ede0-ea83-4955-9435-fb88e8071476" providerId="ADAL" clId="{7F7BE41E-C887-41C0-A3C6-5A1187339622}"/>
    <pc:docChg chg="undo custSel modSld">
      <pc:chgData name="Fergus Caskey" userId="3606ede0-ea83-4955-9435-fb88e8071476" providerId="ADAL" clId="{7F7BE41E-C887-41C0-A3C6-5A1187339622}" dt="2021-12-10T08:35:10.586" v="245"/>
      <pc:docMkLst>
        <pc:docMk/>
      </pc:docMkLst>
      <pc:sldChg chg="addSp delSp modSp mod">
        <pc:chgData name="Fergus Caskey" userId="3606ede0-ea83-4955-9435-fb88e8071476" providerId="ADAL" clId="{7F7BE41E-C887-41C0-A3C6-5A1187339622}" dt="2021-12-10T08:35:10.586" v="245"/>
        <pc:sldMkLst>
          <pc:docMk/>
          <pc:sldMk cId="445354782" sldId="256"/>
        </pc:sldMkLst>
        <pc:spChg chg="mod">
          <ac:chgData name="Fergus Caskey" userId="3606ede0-ea83-4955-9435-fb88e8071476" providerId="ADAL" clId="{7F7BE41E-C887-41C0-A3C6-5A1187339622}" dt="2021-12-03T07:38:42.716" v="87" actId="6549"/>
          <ac:spMkLst>
            <pc:docMk/>
            <pc:sldMk cId="445354782" sldId="256"/>
            <ac:spMk id="7" creationId="{1E7558D4-95AE-4FEB-9744-7998329DF06D}"/>
          </ac:spMkLst>
        </pc:spChg>
        <pc:spChg chg="mod">
          <ac:chgData name="Fergus Caskey" userId="3606ede0-ea83-4955-9435-fb88e8071476" providerId="ADAL" clId="{7F7BE41E-C887-41C0-A3C6-5A1187339622}" dt="2021-12-03T07:39:10.601" v="94" actId="113"/>
          <ac:spMkLst>
            <pc:docMk/>
            <pc:sldMk cId="445354782" sldId="256"/>
            <ac:spMk id="8" creationId="{D015B55A-8B64-479C-A5F8-227D4F3C5D77}"/>
          </ac:spMkLst>
        </pc:spChg>
        <pc:spChg chg="mod">
          <ac:chgData name="Fergus Caskey" userId="3606ede0-ea83-4955-9435-fb88e8071476" providerId="ADAL" clId="{7F7BE41E-C887-41C0-A3C6-5A1187339622}" dt="2021-12-03T07:40:04.615" v="108" actId="14100"/>
          <ac:spMkLst>
            <pc:docMk/>
            <pc:sldMk cId="445354782" sldId="256"/>
            <ac:spMk id="9" creationId="{A0761E65-AFAC-4A23-BDFB-D011B358CF12}"/>
          </ac:spMkLst>
        </pc:spChg>
        <pc:spChg chg="mod">
          <ac:chgData name="Fergus Caskey" userId="3606ede0-ea83-4955-9435-fb88e8071476" providerId="ADAL" clId="{7F7BE41E-C887-41C0-A3C6-5A1187339622}" dt="2021-12-03T07:40:43.979" v="132" actId="1036"/>
          <ac:spMkLst>
            <pc:docMk/>
            <pc:sldMk cId="445354782" sldId="256"/>
            <ac:spMk id="10" creationId="{C3B98B77-82E5-44CD-A7EA-A4A7D5376439}"/>
          </ac:spMkLst>
        </pc:spChg>
        <pc:spChg chg="mod">
          <ac:chgData name="Fergus Caskey" userId="3606ede0-ea83-4955-9435-fb88e8071476" providerId="ADAL" clId="{7F7BE41E-C887-41C0-A3C6-5A1187339622}" dt="2021-12-10T08:32:53.261" v="204" actId="6549"/>
          <ac:spMkLst>
            <pc:docMk/>
            <pc:sldMk cId="445354782" sldId="256"/>
            <ac:spMk id="12" creationId="{1954A57B-A006-4DB6-941C-10D16256CB58}"/>
          </ac:spMkLst>
        </pc:spChg>
        <pc:spChg chg="mod">
          <ac:chgData name="Fergus Caskey" userId="3606ede0-ea83-4955-9435-fb88e8071476" providerId="ADAL" clId="{7F7BE41E-C887-41C0-A3C6-5A1187339622}" dt="2021-12-10T08:35:10.586" v="245"/>
          <ac:spMkLst>
            <pc:docMk/>
            <pc:sldMk cId="445354782" sldId="256"/>
            <ac:spMk id="14" creationId="{4ECE9E1D-EBCC-4224-ABC9-EFC4F61AB95D}"/>
          </ac:spMkLst>
        </pc:spChg>
        <pc:spChg chg="mod">
          <ac:chgData name="Fergus Caskey" userId="3606ede0-ea83-4955-9435-fb88e8071476" providerId="ADAL" clId="{7F7BE41E-C887-41C0-A3C6-5A1187339622}" dt="2021-12-10T08:33:51.831" v="241" actId="20577"/>
          <ac:spMkLst>
            <pc:docMk/>
            <pc:sldMk cId="445354782" sldId="256"/>
            <ac:spMk id="17" creationId="{52B6B19D-CD30-4A02-A4FB-E315FA0DF720}"/>
          </ac:spMkLst>
        </pc:spChg>
        <pc:graphicFrameChg chg="add del mod">
          <ac:chgData name="Fergus Caskey" userId="3606ede0-ea83-4955-9435-fb88e8071476" providerId="ADAL" clId="{7F7BE41E-C887-41C0-A3C6-5A1187339622}" dt="2021-12-10T08:26:22.682" v="151" actId="478"/>
          <ac:graphicFrameMkLst>
            <pc:docMk/>
            <pc:sldMk cId="445354782" sldId="256"/>
            <ac:graphicFrameMk id="11" creationId="{92D9FA8A-3596-4C27-A3A8-DFF48EBCE0CC}"/>
          </ac:graphicFrameMkLst>
        </pc:graphicFrameChg>
        <pc:graphicFrameChg chg="add del mod">
          <ac:chgData name="Fergus Caskey" userId="3606ede0-ea83-4955-9435-fb88e8071476" providerId="ADAL" clId="{7F7BE41E-C887-41C0-A3C6-5A1187339622}" dt="2021-12-10T08:27:00.280" v="153"/>
          <ac:graphicFrameMkLst>
            <pc:docMk/>
            <pc:sldMk cId="445354782" sldId="256"/>
            <ac:graphicFrameMk id="13" creationId="{261195D2-6E66-439E-AC57-0460A58A382A}"/>
          </ac:graphicFrameMkLst>
        </pc:graphicFrameChg>
        <pc:graphicFrameChg chg="add del mod">
          <ac:chgData name="Fergus Caskey" userId="3606ede0-ea83-4955-9435-fb88e8071476" providerId="ADAL" clId="{7F7BE41E-C887-41C0-A3C6-5A1187339622}" dt="2021-12-10T08:27:51.580" v="160"/>
          <ac:graphicFrameMkLst>
            <pc:docMk/>
            <pc:sldMk cId="445354782" sldId="256"/>
            <ac:graphicFrameMk id="15" creationId="{4790ADAE-5107-45F4-9E14-22ABED87325A}"/>
          </ac:graphicFrameMkLst>
        </pc:graphicFrameChg>
        <pc:graphicFrameChg chg="add del mod">
          <ac:chgData name="Fergus Caskey" userId="3606ede0-ea83-4955-9435-fb88e8071476" providerId="ADAL" clId="{7F7BE41E-C887-41C0-A3C6-5A1187339622}" dt="2021-12-10T08:28:34.343" v="168"/>
          <ac:graphicFrameMkLst>
            <pc:docMk/>
            <pc:sldMk cId="445354782" sldId="256"/>
            <ac:graphicFrameMk id="16" creationId="{7E910EA8-3FC0-49AC-B3B0-76FB305417A9}"/>
          </ac:graphicFrameMkLst>
        </pc:graphicFrameChg>
        <pc:picChg chg="add del mod">
          <ac:chgData name="Fergus Caskey" userId="3606ede0-ea83-4955-9435-fb88e8071476" providerId="ADAL" clId="{7F7BE41E-C887-41C0-A3C6-5A1187339622}" dt="2021-12-10T08:27:48.361" v="158" actId="478"/>
          <ac:picMkLst>
            <pc:docMk/>
            <pc:sldMk cId="445354782" sldId="256"/>
            <ac:picMk id="2" creationId="{C9963B71-7E8A-47F5-B2A5-7FF119AA7A09}"/>
          </ac:picMkLst>
        </pc:picChg>
        <pc:picChg chg="add del mod">
          <ac:chgData name="Fergus Caskey" userId="3606ede0-ea83-4955-9435-fb88e8071476" providerId="ADAL" clId="{7F7BE41E-C887-41C0-A3C6-5A1187339622}" dt="2021-12-10T08:28:31.490" v="166" actId="478"/>
          <ac:picMkLst>
            <pc:docMk/>
            <pc:sldMk cId="445354782" sldId="256"/>
            <ac:picMk id="3" creationId="{7C5B5F41-EE20-46DD-B12B-493DA1F4E6AB}"/>
          </ac:picMkLst>
        </pc:picChg>
        <pc:picChg chg="add mod">
          <ac:chgData name="Fergus Caskey" userId="3606ede0-ea83-4955-9435-fb88e8071476" providerId="ADAL" clId="{7F7BE41E-C887-41C0-A3C6-5A1187339622}" dt="2021-12-10T08:33:27.346" v="213" actId="1036"/>
          <ac:picMkLst>
            <pc:docMk/>
            <pc:sldMk cId="445354782" sldId="256"/>
            <ac:picMk id="4" creationId="{E607B565-E32E-4B73-8F82-3004D258984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8350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071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149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80CC8-CFAD-48E3-8AFD-B076A37E5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D967E0-7115-412D-98E8-7D3DDDD93A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2962" y="6459788"/>
            <a:ext cx="1854203" cy="365125"/>
          </a:xfrm>
          <a:prstGeom prst="rect">
            <a:avLst/>
          </a:prstGeom>
        </p:spPr>
        <p:txBody>
          <a:bodyPr/>
          <a:lstStyle/>
          <a:p>
            <a:fld id="{2587F7CB-2407-4525-B083-B496D012C56F}" type="datetimeFigureOut">
              <a:rPr lang="en-GB" smtClean="0"/>
              <a:t>10/12/2021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5175F8-1902-4540-9B04-A487756A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640" y="6459788"/>
            <a:ext cx="3617103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67536B-8D7D-4FA3-98CD-B7E72EF40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8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726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6371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42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69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780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883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2587F7CB-2407-4525-B083-B496D012C56F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66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497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92A019F-0B73-465B-9D4A-28123189F4B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760" y="166367"/>
            <a:ext cx="1049204" cy="14507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11" descr="Text&#10;&#10;Description automatically generated with medium confidence">
            <a:extLst>
              <a:ext uri="{FF2B5EF4-FFF2-40B4-BE49-F238E27FC236}">
                <a16:creationId xmlns:a16="http://schemas.microsoft.com/office/drawing/2014/main" id="{40B82395-6C17-425F-8A28-34AB91C7694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87" y="6420627"/>
            <a:ext cx="382514" cy="38251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CC2D46B-96AE-4907-AD20-EAB71F375803}"/>
              </a:ext>
            </a:extLst>
          </p:cNvPr>
          <p:cNvSpPr txBox="1"/>
          <p:nvPr userDrawn="1"/>
        </p:nvSpPr>
        <p:spPr>
          <a:xfrm>
            <a:off x="457201" y="6349976"/>
            <a:ext cx="38197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The official publication of AFRAN</a:t>
            </a:r>
          </a:p>
          <a:p>
            <a:r>
              <a:rPr lang="en-US" sz="1400" dirty="0"/>
              <a:t>The African Association of Nephrology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824033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60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doi.org/10.21804/24-1-4467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E7558D4-95AE-4FEB-9744-7998329DF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112" y="307153"/>
            <a:ext cx="7613151" cy="1305891"/>
          </a:xfrm>
        </p:spPr>
        <p:txBody>
          <a:bodyPr anchor="t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0" i="0" u="none" strike="noStrike" baseline="0" dirty="0">
                <a:latin typeface="GillSansStd-Light"/>
              </a:rPr>
              <a:t>Knowledge and attitudes of undergraduate medical</a:t>
            </a:r>
            <a:br>
              <a:rPr lang="en-US" sz="2800" b="0" i="0" u="none" strike="noStrike" baseline="0" dirty="0">
                <a:latin typeface="GillSansStd-Light"/>
              </a:rPr>
            </a:br>
            <a:r>
              <a:rPr lang="en-US" sz="2800" b="0" i="0" u="none" strike="noStrike" baseline="0" dirty="0">
                <a:latin typeface="GillSansStd-Light"/>
              </a:rPr>
              <a:t>students in Kenya towards solid organ donation and</a:t>
            </a:r>
            <a:br>
              <a:rPr lang="en-US" sz="2800" b="0" i="0" u="none" strike="noStrike" baseline="0" dirty="0">
                <a:latin typeface="GillSansStd-Light"/>
              </a:rPr>
            </a:br>
            <a:r>
              <a:rPr lang="en-US" sz="2800" b="0" i="0" u="none" strike="noStrike" baseline="0" dirty="0">
                <a:latin typeface="GillSansStd-Light"/>
              </a:rPr>
              <a:t>transplantation: Are Africa’s future clinicians prepared?</a:t>
            </a:r>
            <a:br>
              <a:rPr lang="en-GB" sz="1800" b="0" i="0" u="none" strike="noStrike" baseline="0" dirty="0">
                <a:latin typeface="GillSansStd-Light"/>
              </a:rPr>
            </a:br>
            <a:r>
              <a:rPr lang="en-GB" sz="1800" b="0" i="0" u="none" strike="noStrike" baseline="0" dirty="0">
                <a:latin typeface="GillSansStd-Light"/>
              </a:rPr>
              <a:t>N.M. </a:t>
            </a:r>
            <a:r>
              <a:rPr lang="en-GB" sz="1800" b="0" i="0" u="none" strike="noStrike" baseline="0" dirty="0" err="1">
                <a:latin typeface="GillSansStd-Light"/>
              </a:rPr>
              <a:t>Mpekethu</a:t>
            </a:r>
            <a:r>
              <a:rPr lang="en-GB" sz="1800" b="0" i="0" u="none" strike="noStrike" baseline="0" dirty="0">
                <a:latin typeface="GillSansStd-Light"/>
              </a:rPr>
              <a:t>, N.B. </a:t>
            </a:r>
            <a:r>
              <a:rPr lang="en-GB" sz="1800" b="0" i="0" u="none" strike="noStrike" baseline="0" dirty="0" err="1">
                <a:latin typeface="GillSansStd-Light"/>
              </a:rPr>
              <a:t>Mongare</a:t>
            </a:r>
            <a:r>
              <a:rPr lang="en-GB" sz="1800" b="0" i="0" u="none" strike="noStrike" baseline="0" dirty="0">
                <a:latin typeface="GillSansStd-Light"/>
              </a:rPr>
              <a:t>, V. Mutua, M. Wangari, C. von </a:t>
            </a:r>
            <a:r>
              <a:rPr lang="en-GB" sz="1800" b="0" i="0" u="none" strike="noStrike" baseline="0" dirty="0" err="1">
                <a:latin typeface="GillSansStd-Light"/>
              </a:rPr>
              <a:t>Csefalvay</a:t>
            </a:r>
            <a:r>
              <a:rPr lang="en-GB" sz="1800" b="0" i="0" u="none" strike="noStrike" baseline="0" dirty="0">
                <a:latin typeface="GillSansStd-Light"/>
              </a:rPr>
              <a:t>, D. </a:t>
            </a:r>
            <a:r>
              <a:rPr lang="en-GB" sz="1800" b="0" i="0" u="none" strike="noStrike" baseline="0" dirty="0" err="1">
                <a:latin typeface="GillSansStd-Light"/>
              </a:rPr>
              <a:t>Ojuka</a:t>
            </a:r>
            <a:r>
              <a:rPr lang="en-GB" sz="1800" b="0" i="0" u="none" strike="noStrike" baseline="0" dirty="0">
                <a:latin typeface="GillSansStd-Light"/>
              </a:rPr>
              <a:t>.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015B55A-8B64-479C-A5F8-227D4F3C5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4112" y="1846054"/>
            <a:ext cx="4356928" cy="1092356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b="1" cap="none" dirty="0">
                <a:solidFill>
                  <a:schemeClr val="tx1"/>
                </a:solidFill>
              </a:rPr>
              <a:t>Background </a:t>
            </a:r>
            <a:r>
              <a:rPr lang="en-US" sz="1400" cap="none" dirty="0">
                <a:solidFill>
                  <a:schemeClr val="tx1"/>
                </a:solidFill>
              </a:rPr>
              <a:t>Solid organ donation and transplantation remains grossly underdeveloped in most African countries. The knowledge and attitude of tomorrow’s professionals may be key to the improvement of these services.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sz="1400" cap="none" dirty="0">
              <a:solidFill>
                <a:schemeClr val="tx1"/>
              </a:solidFill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0761E65-AFAC-4A23-BDFB-D011B358CF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4112" y="3014031"/>
            <a:ext cx="4356928" cy="116755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</a:rPr>
              <a:t>Methods </a:t>
            </a:r>
            <a:r>
              <a:rPr lang="en-US" sz="1400" dirty="0">
                <a:solidFill>
                  <a:schemeClr val="tx1"/>
                </a:solidFill>
              </a:rPr>
              <a:t>A sample of undergraduate medical students from all the medical schools in Kenya offering Bachelor of Medicine and Bachelor of Surgery degrees were surveyed using a self-administered, web-based questionnaire, between July and September 2018.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sz="14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3B98B77-82E5-44CD-A7EA-A4A7D53764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01217" y="5352832"/>
            <a:ext cx="4208394" cy="893853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t"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400" b="1" cap="none" dirty="0">
                <a:solidFill>
                  <a:schemeClr val="tx1"/>
                </a:solidFill>
              </a:rPr>
              <a:t>Conclusion </a:t>
            </a:r>
            <a:r>
              <a:rPr lang="en-US" sz="1400" cap="none" dirty="0">
                <a:solidFill>
                  <a:schemeClr val="tx1"/>
                </a:solidFill>
              </a:rPr>
              <a:t>Undergraduate medical students have significant knowledge gaps regarding organ donation and transplantation and feel ill-prepared to approach a potential donor or transplant recipient.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54A57B-A006-4DB6-941C-10D16256CB58}"/>
              </a:ext>
            </a:extLst>
          </p:cNvPr>
          <p:cNvSpPr txBox="1"/>
          <p:nvPr/>
        </p:nvSpPr>
        <p:spPr>
          <a:xfrm>
            <a:off x="154112" y="4257203"/>
            <a:ext cx="435692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dirty="0"/>
              <a:t>Results </a:t>
            </a:r>
            <a:r>
              <a:rPr lang="en-US" sz="1400" dirty="0"/>
              <a:t>Of the 303 participants, 167 (55.1%) were female. Only 8.9% of the students had read the laws governing transplantation in Kenya. An even lower percentage (3.3%) felt that they had learned enough about solid organ donation and transplantation from their medical curriculum. More than half (53%) of the respondents would subscribe as solid organ donors, which reduced to 47% when it came to consenting to donating their relatives’ organs. Less than half of the students (40%)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CE9E1D-EBCC-4224-ABC9-EFC4F61AB95D}"/>
              </a:ext>
            </a:extLst>
          </p:cNvPr>
          <p:cNvSpPr txBox="1"/>
          <p:nvPr/>
        </p:nvSpPr>
        <p:spPr>
          <a:xfrm>
            <a:off x="4982967" y="6375876"/>
            <a:ext cx="416103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1400" dirty="0" err="1">
                <a:solidFill>
                  <a:srgbClr val="000000"/>
                </a:solidFill>
                <a:latin typeface="Merrieweather sans"/>
              </a:rPr>
              <a:t>Afr</a:t>
            </a:r>
            <a:r>
              <a:rPr lang="en-GB" sz="1400" dirty="0">
                <a:solidFill>
                  <a:srgbClr val="000000"/>
                </a:solidFill>
                <a:latin typeface="Merrieweather sans"/>
              </a:rPr>
              <a:t> J Nephrol. 2021; 24 (1):89-94</a:t>
            </a:r>
          </a:p>
          <a:p>
            <a:pPr algn="r"/>
            <a:r>
              <a:rPr lang="en-GB" sz="1400" dirty="0">
                <a:solidFill>
                  <a:srgbClr val="000000"/>
                </a:solidFill>
                <a:latin typeface="Merrieweather sans"/>
              </a:rPr>
              <a:t>DOI: https://doi.org/10.21804/24-1-4843 </a:t>
            </a:r>
            <a:r>
              <a:rPr lang="en-GB" sz="1400" b="0" i="0" dirty="0">
                <a:solidFill>
                  <a:srgbClr val="009DE5"/>
                </a:solidFill>
                <a:effectLst/>
                <a:latin typeface="Noto Sans"/>
                <a:hlinkClick r:id="rId2"/>
              </a:rPr>
              <a:t> </a:t>
            </a:r>
            <a:endParaRPr lang="en-GB" sz="1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B6B19D-CD30-4A02-A4FB-E315FA0DF720}"/>
              </a:ext>
            </a:extLst>
          </p:cNvPr>
          <p:cNvSpPr txBox="1"/>
          <p:nvPr/>
        </p:nvSpPr>
        <p:spPr>
          <a:xfrm>
            <a:off x="4632962" y="1813583"/>
            <a:ext cx="427664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400" dirty="0"/>
              <a:t>were comfortable introducing the topic or confident answering questions (23%) related to organ donation and transplantation. Only 9.9% of the sample had ever spoken to a patient about organ donation.</a:t>
            </a:r>
            <a:endParaRPr lang="en-GB" sz="1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07B565-E32E-4B73-8F82-3004D25898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1218" y="2867861"/>
            <a:ext cx="4208394" cy="2441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35478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297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Calibri Light</vt:lpstr>
      <vt:lpstr>GillSansStd-Light</vt:lpstr>
      <vt:lpstr>Merrieweather sans</vt:lpstr>
      <vt:lpstr>Noto Sans</vt:lpstr>
      <vt:lpstr>Retrospect</vt:lpstr>
      <vt:lpstr>Knowledge and attitudes of undergraduate medical students in Kenya towards solid organ donation and transplantation: Are Africa’s future clinicians prepared? N.M. Mpekethu, N.B. Mongare, V. Mutua, M. Wangari, C. von Csefalvay, D. Ojuka.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Fergus Caskey</dc:creator>
  <cp:lastModifiedBy>Fergus Caskey</cp:lastModifiedBy>
  <cp:revision>6</cp:revision>
  <cp:lastPrinted>2021-07-01T14:42:09Z</cp:lastPrinted>
  <dcterms:created xsi:type="dcterms:W3CDTF">2020-12-30T17:20:50Z</dcterms:created>
  <dcterms:modified xsi:type="dcterms:W3CDTF">2021-12-10T08:35:16Z</dcterms:modified>
</cp:coreProperties>
</file>