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1B7DAC-443E-427F-99C4-E79EF49CEAF3}" v="2" dt="2021-11-23T08:03:33.1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4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gus Caskey" userId="3606ede0-ea83-4955-9435-fb88e8071476" providerId="ADAL" clId="{181B7DAC-443E-427F-99C4-E79EF49CEAF3}"/>
    <pc:docChg chg="undo redo custSel addSld modSld modMainMaster">
      <pc:chgData name="Fergus Caskey" userId="3606ede0-ea83-4955-9435-fb88e8071476" providerId="ADAL" clId="{181B7DAC-443E-427F-99C4-E79EF49CEAF3}" dt="2021-11-23T19:41:36.981" v="779" actId="20577"/>
      <pc:docMkLst>
        <pc:docMk/>
      </pc:docMkLst>
      <pc:sldChg chg="addSp delSp modSp mod">
        <pc:chgData name="Fergus Caskey" userId="3606ede0-ea83-4955-9435-fb88e8071476" providerId="ADAL" clId="{181B7DAC-443E-427F-99C4-E79EF49CEAF3}" dt="2021-11-23T19:41:26.399" v="772" actId="20577"/>
        <pc:sldMkLst>
          <pc:docMk/>
          <pc:sldMk cId="445354782" sldId="256"/>
        </pc:sldMkLst>
        <pc:spChg chg="add del mod">
          <ac:chgData name="Fergus Caskey" userId="3606ede0-ea83-4955-9435-fb88e8071476" providerId="ADAL" clId="{181B7DAC-443E-427F-99C4-E79EF49CEAF3}" dt="2021-11-23T07:38:44.370" v="118" actId="478"/>
          <ac:spMkLst>
            <pc:docMk/>
            <pc:sldMk cId="445354782" sldId="256"/>
            <ac:spMk id="3" creationId="{C6FD016F-E511-45B9-87CC-B606489C5177}"/>
          </ac:spMkLst>
        </pc:spChg>
        <pc:spChg chg="add del mod">
          <ac:chgData name="Fergus Caskey" userId="3606ede0-ea83-4955-9435-fb88e8071476" providerId="ADAL" clId="{181B7DAC-443E-427F-99C4-E79EF49CEAF3}" dt="2021-11-23T07:41:27.329" v="169" actId="478"/>
          <ac:spMkLst>
            <pc:docMk/>
            <pc:sldMk cId="445354782" sldId="256"/>
            <ac:spMk id="5" creationId="{B5847A7F-DB2E-4033-8F79-959F50F7FA9A}"/>
          </ac:spMkLst>
        </pc:spChg>
        <pc:spChg chg="mod">
          <ac:chgData name="Fergus Caskey" userId="3606ede0-ea83-4955-9435-fb88e8071476" providerId="ADAL" clId="{181B7DAC-443E-427F-99C4-E79EF49CEAF3}" dt="2021-11-23T08:03:22.071" v="759" actId="20577"/>
          <ac:spMkLst>
            <pc:docMk/>
            <pc:sldMk cId="445354782" sldId="256"/>
            <ac:spMk id="7" creationId="{1E7558D4-95AE-4FEB-9744-7998329DF06D}"/>
          </ac:spMkLst>
        </pc:spChg>
        <pc:spChg chg="del mod">
          <ac:chgData name="Fergus Caskey" userId="3606ede0-ea83-4955-9435-fb88e8071476" providerId="ADAL" clId="{181B7DAC-443E-427F-99C4-E79EF49CEAF3}" dt="2021-11-23T07:41:23.886" v="168" actId="478"/>
          <ac:spMkLst>
            <pc:docMk/>
            <pc:sldMk cId="445354782" sldId="256"/>
            <ac:spMk id="8" creationId="{D015B55A-8B64-479C-A5F8-227D4F3C5D77}"/>
          </ac:spMkLst>
        </pc:spChg>
        <pc:spChg chg="del">
          <ac:chgData name="Fergus Caskey" userId="3606ede0-ea83-4955-9435-fb88e8071476" providerId="ADAL" clId="{181B7DAC-443E-427F-99C4-E79EF49CEAF3}" dt="2021-11-23T07:38:40.899" v="117" actId="478"/>
          <ac:spMkLst>
            <pc:docMk/>
            <pc:sldMk cId="445354782" sldId="256"/>
            <ac:spMk id="9" creationId="{A0761E65-AFAC-4A23-BDFB-D011B358CF12}"/>
          </ac:spMkLst>
        </pc:spChg>
        <pc:spChg chg="del">
          <ac:chgData name="Fergus Caskey" userId="3606ede0-ea83-4955-9435-fb88e8071476" providerId="ADAL" clId="{181B7DAC-443E-427F-99C4-E79EF49CEAF3}" dt="2021-11-23T07:46:27.306" v="235" actId="478"/>
          <ac:spMkLst>
            <pc:docMk/>
            <pc:sldMk cId="445354782" sldId="256"/>
            <ac:spMk id="10" creationId="{C3B98B77-82E5-44CD-A7EA-A4A7D5376439}"/>
          </ac:spMkLst>
        </pc:spChg>
        <pc:spChg chg="add del mod">
          <ac:chgData name="Fergus Caskey" userId="3606ede0-ea83-4955-9435-fb88e8071476" providerId="ADAL" clId="{181B7DAC-443E-427F-99C4-E79EF49CEAF3}" dt="2021-11-23T07:46:31.286" v="236" actId="478"/>
          <ac:spMkLst>
            <pc:docMk/>
            <pc:sldMk cId="445354782" sldId="256"/>
            <ac:spMk id="11" creationId="{C264B42A-1869-4DF4-A753-3957CA46734B}"/>
          </ac:spMkLst>
        </pc:spChg>
        <pc:spChg chg="mod">
          <ac:chgData name="Fergus Caskey" userId="3606ede0-ea83-4955-9435-fb88e8071476" providerId="ADAL" clId="{181B7DAC-443E-427F-99C4-E79EF49CEAF3}" dt="2021-11-23T08:01:03.450" v="720" actId="113"/>
          <ac:spMkLst>
            <pc:docMk/>
            <pc:sldMk cId="445354782" sldId="256"/>
            <ac:spMk id="12" creationId="{1954A57B-A006-4DB6-941C-10D16256CB58}"/>
          </ac:spMkLst>
        </pc:spChg>
        <pc:spChg chg="add del mod">
          <ac:chgData name="Fergus Caskey" userId="3606ede0-ea83-4955-9435-fb88e8071476" providerId="ADAL" clId="{181B7DAC-443E-427F-99C4-E79EF49CEAF3}" dt="2021-11-23T08:03:47.824" v="765" actId="478"/>
          <ac:spMkLst>
            <pc:docMk/>
            <pc:sldMk cId="445354782" sldId="256"/>
            <ac:spMk id="13" creationId="{57BB8010-52AB-443A-A2C4-5412ED20FB4A}"/>
          </ac:spMkLst>
        </pc:spChg>
        <pc:spChg chg="mod">
          <ac:chgData name="Fergus Caskey" userId="3606ede0-ea83-4955-9435-fb88e8071476" providerId="ADAL" clId="{181B7DAC-443E-427F-99C4-E79EF49CEAF3}" dt="2021-11-23T19:41:26.399" v="772" actId="20577"/>
          <ac:spMkLst>
            <pc:docMk/>
            <pc:sldMk cId="445354782" sldId="256"/>
            <ac:spMk id="14" creationId="{4ECE9E1D-EBCC-4224-ABC9-EFC4F61AB95D}"/>
          </ac:spMkLst>
        </pc:spChg>
        <pc:spChg chg="add mod">
          <ac:chgData name="Fergus Caskey" userId="3606ede0-ea83-4955-9435-fb88e8071476" providerId="ADAL" clId="{181B7DAC-443E-427F-99C4-E79EF49CEAF3}" dt="2021-11-23T07:56:43.560" v="615" actId="14100"/>
          <ac:spMkLst>
            <pc:docMk/>
            <pc:sldMk cId="445354782" sldId="256"/>
            <ac:spMk id="15" creationId="{6FB9AA23-29C9-4249-B786-0A57E31FD341}"/>
          </ac:spMkLst>
        </pc:spChg>
        <pc:spChg chg="mod">
          <ac:chgData name="Fergus Caskey" userId="3606ede0-ea83-4955-9435-fb88e8071476" providerId="ADAL" clId="{181B7DAC-443E-427F-99C4-E79EF49CEAF3}" dt="2021-11-23T08:01:17.779" v="724" actId="113"/>
          <ac:spMkLst>
            <pc:docMk/>
            <pc:sldMk cId="445354782" sldId="256"/>
            <ac:spMk id="17" creationId="{52B6B19D-CD30-4A02-A4FB-E315FA0DF720}"/>
          </ac:spMkLst>
        </pc:spChg>
      </pc:sldChg>
      <pc:sldChg chg="addSp delSp modSp add mod modClrScheme chgLayout">
        <pc:chgData name="Fergus Caskey" userId="3606ede0-ea83-4955-9435-fb88e8071476" providerId="ADAL" clId="{181B7DAC-443E-427F-99C4-E79EF49CEAF3}" dt="2021-11-23T19:41:36.981" v="779" actId="20577"/>
        <pc:sldMkLst>
          <pc:docMk/>
          <pc:sldMk cId="3882659676" sldId="257"/>
        </pc:sldMkLst>
        <pc:spChg chg="add del mod">
          <ac:chgData name="Fergus Caskey" userId="3606ede0-ea83-4955-9435-fb88e8071476" providerId="ADAL" clId="{181B7DAC-443E-427F-99C4-E79EF49CEAF3}" dt="2021-11-23T07:49:50.608" v="374" actId="478"/>
          <ac:spMkLst>
            <pc:docMk/>
            <pc:sldMk cId="3882659676" sldId="257"/>
            <ac:spMk id="3" creationId="{04012D7E-12C5-4EAD-B832-A0B900717413}"/>
          </ac:spMkLst>
        </pc:spChg>
        <pc:spChg chg="mod ord">
          <ac:chgData name="Fergus Caskey" userId="3606ede0-ea83-4955-9435-fb88e8071476" providerId="ADAL" clId="{181B7DAC-443E-427F-99C4-E79EF49CEAF3}" dt="2021-11-23T07:55:21.510" v="552" actId="700"/>
          <ac:spMkLst>
            <pc:docMk/>
            <pc:sldMk cId="3882659676" sldId="257"/>
            <ac:spMk id="7" creationId="{1E7558D4-95AE-4FEB-9744-7998329DF06D}"/>
          </ac:spMkLst>
        </pc:spChg>
        <pc:spChg chg="del mod ord">
          <ac:chgData name="Fergus Caskey" userId="3606ede0-ea83-4955-9435-fb88e8071476" providerId="ADAL" clId="{181B7DAC-443E-427F-99C4-E79EF49CEAF3}" dt="2021-11-23T07:49:45.181" v="373" actId="478"/>
          <ac:spMkLst>
            <pc:docMk/>
            <pc:sldMk cId="3882659676" sldId="257"/>
            <ac:spMk id="10" creationId="{C3B98B77-82E5-44CD-A7EA-A4A7D5376439}"/>
          </ac:spMkLst>
        </pc:spChg>
        <pc:spChg chg="mod">
          <ac:chgData name="Fergus Caskey" userId="3606ede0-ea83-4955-9435-fb88e8071476" providerId="ADAL" clId="{181B7DAC-443E-427F-99C4-E79EF49CEAF3}" dt="2021-11-23T08:01:37.188" v="729" actId="113"/>
          <ac:spMkLst>
            <pc:docMk/>
            <pc:sldMk cId="3882659676" sldId="257"/>
            <ac:spMk id="12" creationId="{1954A57B-A006-4DB6-941C-10D16256CB58}"/>
          </ac:spMkLst>
        </pc:spChg>
        <pc:spChg chg="mod">
          <ac:chgData name="Fergus Caskey" userId="3606ede0-ea83-4955-9435-fb88e8071476" providerId="ADAL" clId="{181B7DAC-443E-427F-99C4-E79EF49CEAF3}" dt="2021-11-23T19:41:36.981" v="779" actId="20577"/>
          <ac:spMkLst>
            <pc:docMk/>
            <pc:sldMk cId="3882659676" sldId="257"/>
            <ac:spMk id="14" creationId="{4ECE9E1D-EBCC-4224-ABC9-EFC4F61AB95D}"/>
          </ac:spMkLst>
        </pc:spChg>
        <pc:spChg chg="mod">
          <ac:chgData name="Fergus Caskey" userId="3606ede0-ea83-4955-9435-fb88e8071476" providerId="ADAL" clId="{181B7DAC-443E-427F-99C4-E79EF49CEAF3}" dt="2021-11-23T08:01:52.080" v="733" actId="113"/>
          <ac:spMkLst>
            <pc:docMk/>
            <pc:sldMk cId="3882659676" sldId="257"/>
            <ac:spMk id="17" creationId="{52B6B19D-CD30-4A02-A4FB-E315FA0DF720}"/>
          </ac:spMkLst>
        </pc:spChg>
      </pc:sldChg>
      <pc:sldMasterChg chg="modSp mod">
        <pc:chgData name="Fergus Caskey" userId="3606ede0-ea83-4955-9435-fb88e8071476" providerId="ADAL" clId="{181B7DAC-443E-427F-99C4-E79EF49CEAF3}" dt="2021-11-23T07:37:56.535" v="108" actId="1036"/>
        <pc:sldMasterMkLst>
          <pc:docMk/>
          <pc:sldMasterMk cId="3824033310" sldId="2147483673"/>
        </pc:sldMasterMkLst>
        <pc:cxnChg chg="mod">
          <ac:chgData name="Fergus Caskey" userId="3606ede0-ea83-4955-9435-fb88e8071476" providerId="ADAL" clId="{181B7DAC-443E-427F-99C4-E79EF49CEAF3}" dt="2021-11-23T07:37:56.535" v="108" actId="1036"/>
          <ac:cxnSpMkLst>
            <pc:docMk/>
            <pc:sldMasterMk cId="3824033310" sldId="2147483673"/>
            <ac:cxnSpMk id="10" creationId="{00000000-0000-0000-0000-000000000000}"/>
          </ac:cxnSpMkLst>
        </pc:cxn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35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071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149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0CC8-CFAD-48E3-8AFD-B076A37E5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D967E0-7115-412D-98E8-7D3DDDD93A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2962" y="6459788"/>
            <a:ext cx="1854203" cy="365125"/>
          </a:xfrm>
          <a:prstGeom prst="rect">
            <a:avLst/>
          </a:prstGeom>
        </p:spPr>
        <p:txBody>
          <a:bodyPr/>
          <a:lstStyle/>
          <a:p>
            <a:fld id="{2587F7CB-2407-4525-B083-B496D012C56F}" type="datetimeFigureOut">
              <a:rPr lang="en-GB" smtClean="0"/>
              <a:t>23/11/2021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5175F8-1902-4540-9B04-A487756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640" y="6459788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67536B-8D7D-4FA3-98CD-B7E72EF40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72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37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42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78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8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587F7CB-2407-4525-B083-B496D012C56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66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49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92072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92A019F-0B73-465B-9D4A-28123189F4B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760" y="166367"/>
            <a:ext cx="1049204" cy="14507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 descr="Text&#10;&#10;Description automatically generated with medium confidence">
            <a:extLst>
              <a:ext uri="{FF2B5EF4-FFF2-40B4-BE49-F238E27FC236}">
                <a16:creationId xmlns:a16="http://schemas.microsoft.com/office/drawing/2014/main" id="{40B82395-6C17-425F-8A28-34AB91C7694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7" y="6420627"/>
            <a:ext cx="382514" cy="38251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CC2D46B-96AE-4907-AD20-EAB71F375803}"/>
              </a:ext>
            </a:extLst>
          </p:cNvPr>
          <p:cNvSpPr txBox="1"/>
          <p:nvPr userDrawn="1"/>
        </p:nvSpPr>
        <p:spPr>
          <a:xfrm>
            <a:off x="457201" y="6349976"/>
            <a:ext cx="3819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official publication of AFRAN</a:t>
            </a:r>
          </a:p>
          <a:p>
            <a:r>
              <a:rPr lang="en-US" sz="1400" dirty="0"/>
              <a:t>The African Association of Nephrology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824033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21804/24-1-4467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21804/24-1-4467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E7558D4-95AE-4FEB-9744-7998329DF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12" y="307153"/>
            <a:ext cx="7859731" cy="1305891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0" i="0" u="none" strike="noStrike" baseline="0" dirty="0">
                <a:latin typeface="GillSansStd-Light"/>
              </a:rPr>
              <a:t>Vaccination of adult patients living with chronic kidney disease against SARS-CoV-2: a position statement by the South African Nephrology Society</a:t>
            </a:r>
            <a:br>
              <a:rPr lang="en-GB" sz="1800" b="0" i="0" u="none" strike="noStrike" baseline="0" dirty="0">
                <a:latin typeface="GillSansStd-Light"/>
              </a:rPr>
            </a:br>
            <a:r>
              <a:rPr lang="en-GB" sz="1800" b="0" i="0" u="none" strike="noStrike" baseline="0" dirty="0">
                <a:latin typeface="GillSansStd-Light"/>
              </a:rPr>
              <a:t>M Davies, W van </a:t>
            </a:r>
            <a:r>
              <a:rPr lang="en-GB" sz="1800" b="0" i="0" u="none" strike="noStrike" baseline="0" dirty="0" err="1">
                <a:latin typeface="GillSansStd-Light"/>
              </a:rPr>
              <a:t>Hougenhouck-Tulleken</a:t>
            </a:r>
            <a:r>
              <a:rPr lang="en-GB" sz="1800" b="0" i="0" u="none" strike="noStrike" baseline="0" dirty="0">
                <a:latin typeface="GillSansStd-Light"/>
              </a:rPr>
              <a:t>, N E Diana, M Y </a:t>
            </a:r>
            <a:r>
              <a:rPr lang="en-GB" sz="1800" b="0" i="0" u="none" strike="noStrike" baseline="0" dirty="0" err="1">
                <a:latin typeface="GillSansStd-Light"/>
              </a:rPr>
              <a:t>Chothia</a:t>
            </a:r>
            <a:r>
              <a:rPr lang="en-GB" sz="1800" b="0" i="0" u="none" strike="noStrike" baseline="0" dirty="0">
                <a:latin typeface="GillSansStd-Light"/>
              </a:rPr>
              <a:t>, J Nel, N Wearne, S </a:t>
            </a:r>
            <a:r>
              <a:rPr lang="en-GB" sz="1800" b="0" i="0" u="none" strike="noStrike" baseline="0" dirty="0" err="1">
                <a:latin typeface="GillSansStd-Light"/>
              </a:rPr>
              <a:t>Wadee</a:t>
            </a:r>
            <a:r>
              <a:rPr lang="en-GB" sz="1800" b="0" i="0" u="none" strike="noStrike" baseline="0" dirty="0">
                <a:latin typeface="GillSansStd-Light"/>
              </a:rPr>
              <a:t>, S </a:t>
            </a:r>
            <a:r>
              <a:rPr lang="en-GB" sz="1800" b="0" i="0" u="none" strike="noStrike" baseline="0" dirty="0" err="1">
                <a:latin typeface="GillSansStd-Light"/>
              </a:rPr>
              <a:t>Hariparshad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54A57B-A006-4DB6-941C-10D16256CB58}"/>
              </a:ext>
            </a:extLst>
          </p:cNvPr>
          <p:cNvSpPr txBox="1"/>
          <p:nvPr/>
        </p:nvSpPr>
        <p:spPr>
          <a:xfrm>
            <a:off x="154112" y="4050088"/>
            <a:ext cx="4356928" cy="26930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sz="1400" b="1" dirty="0"/>
              <a:t>Recommendations</a:t>
            </a:r>
          </a:p>
          <a:p>
            <a:pPr>
              <a:spcAft>
                <a:spcPts val="400"/>
              </a:spcAft>
            </a:pPr>
            <a:r>
              <a:rPr lang="en-US" sz="1400" b="1" dirty="0"/>
              <a:t>1. </a:t>
            </a:r>
            <a:r>
              <a:rPr lang="en-US" sz="1400" dirty="0"/>
              <a:t>All patients living with CKD, including those with immune-mediated kidney disease and renal transplant recipients, constitute a high-risk group for the develop-</a:t>
            </a:r>
            <a:r>
              <a:rPr lang="en-US" sz="1400" dirty="0" err="1"/>
              <a:t>ment</a:t>
            </a:r>
            <a:r>
              <a:rPr lang="en-US" sz="1400" dirty="0"/>
              <a:t> of severe COVID-19 and should be offered vaccination for SARS-CoV-2, including those with documented antecedent infection with SARS-CoV-2.</a:t>
            </a:r>
          </a:p>
          <a:p>
            <a:pPr>
              <a:spcAft>
                <a:spcPts val="400"/>
              </a:spcAft>
            </a:pPr>
            <a:r>
              <a:rPr lang="en-US" sz="1400" b="1" dirty="0"/>
              <a:t>1.1 </a:t>
            </a:r>
            <a:r>
              <a:rPr lang="en-US" sz="1400" dirty="0"/>
              <a:t>All such patients should therefore receive the first available vaccine with documented efficacy in preference to waiting for vaccine with perceived higher efficacy.</a:t>
            </a:r>
          </a:p>
          <a:p>
            <a:pPr>
              <a:spcAft>
                <a:spcPts val="400"/>
              </a:spcAft>
            </a:pPr>
            <a:endParaRPr lang="en-US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CE9E1D-EBCC-4224-ABC9-EFC4F61AB95D}"/>
              </a:ext>
            </a:extLst>
          </p:cNvPr>
          <p:cNvSpPr txBox="1"/>
          <p:nvPr/>
        </p:nvSpPr>
        <p:spPr>
          <a:xfrm>
            <a:off x="4982967" y="6375876"/>
            <a:ext cx="41610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400" dirty="0" err="1">
                <a:solidFill>
                  <a:srgbClr val="000000"/>
                </a:solidFill>
                <a:latin typeface="Merrieweather sans"/>
              </a:rPr>
              <a:t>Afr</a:t>
            </a:r>
            <a:r>
              <a:rPr lang="en-GB" sz="1400" dirty="0">
                <a:solidFill>
                  <a:srgbClr val="000000"/>
                </a:solidFill>
                <a:latin typeface="Merrieweather sans"/>
              </a:rPr>
              <a:t> J Nephrol. 2021; 24 (1):75-82</a:t>
            </a:r>
          </a:p>
          <a:p>
            <a:pPr algn="r"/>
            <a:r>
              <a:rPr lang="en-GB" sz="1400" dirty="0">
                <a:solidFill>
                  <a:srgbClr val="000000"/>
                </a:solidFill>
                <a:latin typeface="Merrieweather sans"/>
              </a:rPr>
              <a:t>DOI: 10.21804/24-1-4731</a:t>
            </a:r>
            <a:r>
              <a:rPr lang="en-GB" sz="1400" b="0" i="0" dirty="0">
                <a:solidFill>
                  <a:srgbClr val="009DE5"/>
                </a:solidFill>
                <a:effectLst/>
                <a:latin typeface="Noto Sans"/>
                <a:hlinkClick r:id="rId2"/>
              </a:rPr>
              <a:t> </a:t>
            </a:r>
            <a:endParaRPr lang="en-GB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B6B19D-CD30-4A02-A4FB-E315FA0DF720}"/>
              </a:ext>
            </a:extLst>
          </p:cNvPr>
          <p:cNvSpPr txBox="1"/>
          <p:nvPr/>
        </p:nvSpPr>
        <p:spPr>
          <a:xfrm>
            <a:off x="4632962" y="1947145"/>
            <a:ext cx="4582274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sz="1400" b="1" dirty="0"/>
              <a:t>1.2 </a:t>
            </a:r>
            <a:r>
              <a:rPr lang="en-US" sz="1400" dirty="0"/>
              <a:t>However, if available, all such patients should preferably be offered vaccination with mRNA vaccines, in view of apparent enhanced reliability of reactogenicity.</a:t>
            </a:r>
          </a:p>
          <a:p>
            <a:pPr>
              <a:spcAft>
                <a:spcPts val="400"/>
              </a:spcAft>
            </a:pPr>
            <a:r>
              <a:rPr lang="en-US" sz="1400" b="1" dirty="0"/>
              <a:t>2. </a:t>
            </a:r>
            <a:r>
              <a:rPr lang="en-US" sz="1400" dirty="0"/>
              <a:t>Steps should be taken in all such patients receiving vaccination against SARS-CoV-2 to limit and to monitor for potential side effects.</a:t>
            </a:r>
          </a:p>
          <a:p>
            <a:pPr>
              <a:spcAft>
                <a:spcPts val="400"/>
              </a:spcAft>
            </a:pPr>
            <a:r>
              <a:rPr lang="en-US" sz="1400" b="1" dirty="0"/>
              <a:t>2.1</a:t>
            </a:r>
            <a:r>
              <a:rPr lang="en-US" sz="1400" dirty="0"/>
              <a:t> Patients with a known allergy to PEG (LNP </a:t>
            </a:r>
            <a:r>
              <a:rPr lang="en-US" sz="1400" dirty="0" err="1"/>
              <a:t>stabiliser</a:t>
            </a:r>
            <a:r>
              <a:rPr lang="en-US" sz="1400" dirty="0"/>
              <a:t>) should not be offered vaccination with either mRNA-1273 or BNT162b2 but should be offered vaccination with either a replication-deficient viral vector vaccine or a killed whole-virus vaccine. Similarly, patients with a known allergy to polysorbate 80 (</a:t>
            </a:r>
            <a:r>
              <a:rPr lang="en-US" sz="1400" dirty="0" err="1"/>
              <a:t>stabiliser</a:t>
            </a:r>
            <a:r>
              <a:rPr lang="en-US" sz="1400" dirty="0"/>
              <a:t> in replication-deficient viral vector vaccines) should be offered vaccination with either an mRNA or a whole killed virus vaccine and should not receive either the ChAdOx1nCoV-19 (AZD1222) or the Ad26.COV2.5 vaccine.</a:t>
            </a:r>
          </a:p>
          <a:p>
            <a:pPr>
              <a:spcAft>
                <a:spcPts val="400"/>
              </a:spcAft>
            </a:pPr>
            <a:r>
              <a:rPr lang="en-US" sz="1400" b="1" dirty="0"/>
              <a:t>2.2</a:t>
            </a:r>
            <a:r>
              <a:rPr lang="en-US" sz="1400" dirty="0"/>
              <a:t> A low threshold for investigation for VITT should be maintained in female patients under the age of 55 </a:t>
            </a:r>
            <a:r>
              <a:rPr lang="en-US" sz="1400" dirty="0" err="1"/>
              <a:t>immunised</a:t>
            </a:r>
            <a:r>
              <a:rPr lang="en-US" sz="1400" dirty="0"/>
              <a:t> with the Ad26.COV2.5 vaccine, who report…</a:t>
            </a:r>
            <a:endParaRPr lang="en-GB" sz="1400" dirty="0"/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6FB9AA23-29C9-4249-B786-0A57E31FD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4112" y="2010437"/>
            <a:ext cx="4356928" cy="2047855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1" cap="none" dirty="0">
                <a:solidFill>
                  <a:schemeClr val="tx1"/>
                </a:solidFill>
              </a:rPr>
              <a:t>Background </a:t>
            </a:r>
            <a:r>
              <a:rPr lang="en-US" sz="1400" cap="none" dirty="0">
                <a:solidFill>
                  <a:schemeClr val="tx1"/>
                </a:solidFill>
              </a:rPr>
              <a:t>Safe and effective vaccination of patients living with chronic kidney disease requires an understanding of the unique immunological milieu of this population and of their potential for disease-specific side effects. This Position Statement provides recommendations for local policy development and for individual practice administration and monitoring of SARS-CoV-2 vaccinations in patients living with chronic kidney disease.</a:t>
            </a:r>
          </a:p>
        </p:txBody>
      </p:sp>
    </p:spTree>
    <p:extLst>
      <p:ext uri="{BB962C8B-B14F-4D97-AF65-F5344CB8AC3E}">
        <p14:creationId xmlns:p14="http://schemas.microsoft.com/office/powerpoint/2010/main" val="445354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E7558D4-95AE-4FEB-9744-7998329DF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12" y="307153"/>
            <a:ext cx="7859731" cy="1305891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0" i="0" u="none" strike="noStrike" baseline="0" dirty="0">
                <a:latin typeface="GillSansStd-Light"/>
              </a:rPr>
              <a:t>Vaccination of adult patients living with chronic kidney disease against SARS-CoV-2: a position statement by the South African Nephrology Society</a:t>
            </a:r>
            <a:br>
              <a:rPr lang="en-GB" sz="1800" b="0" i="0" u="none" strike="noStrike" baseline="0" dirty="0">
                <a:latin typeface="GillSansStd-Light"/>
              </a:rPr>
            </a:br>
            <a:r>
              <a:rPr lang="en-GB" sz="1800" b="0" i="0" u="none" strike="noStrike" baseline="0" dirty="0">
                <a:latin typeface="GillSansStd-Light"/>
              </a:rPr>
              <a:t>M Davies, W van </a:t>
            </a:r>
            <a:r>
              <a:rPr lang="en-GB" sz="1800" b="0" i="0" u="none" strike="noStrike" baseline="0" dirty="0" err="1">
                <a:latin typeface="GillSansStd-Light"/>
              </a:rPr>
              <a:t>Hougenhouck-Tulleken</a:t>
            </a:r>
            <a:r>
              <a:rPr lang="en-GB" sz="1800" b="0" i="0" u="none" strike="noStrike" baseline="0" dirty="0">
                <a:latin typeface="GillSansStd-Light"/>
              </a:rPr>
              <a:t>, N E Diana, M Y </a:t>
            </a:r>
            <a:r>
              <a:rPr lang="en-GB" sz="1800" b="0" i="0" u="none" strike="noStrike" baseline="0" dirty="0" err="1">
                <a:latin typeface="GillSansStd-Light"/>
              </a:rPr>
              <a:t>Chothia</a:t>
            </a:r>
            <a:r>
              <a:rPr lang="en-GB" sz="1800" b="0" i="0" u="none" strike="noStrike" baseline="0" dirty="0">
                <a:latin typeface="GillSansStd-Light"/>
              </a:rPr>
              <a:t>, J Nel, N Wearne, S </a:t>
            </a:r>
            <a:r>
              <a:rPr lang="en-GB" sz="1800" b="0" i="0" u="none" strike="noStrike" baseline="0" dirty="0" err="1">
                <a:latin typeface="GillSansStd-Light"/>
              </a:rPr>
              <a:t>Wadee</a:t>
            </a:r>
            <a:r>
              <a:rPr lang="en-GB" sz="1800" b="0" i="0" u="none" strike="noStrike" baseline="0" dirty="0">
                <a:latin typeface="GillSansStd-Light"/>
              </a:rPr>
              <a:t>, S </a:t>
            </a:r>
            <a:r>
              <a:rPr lang="en-GB" sz="1800" b="0" i="0" u="none" strike="noStrike" baseline="0" dirty="0" err="1">
                <a:latin typeface="GillSansStd-Light"/>
              </a:rPr>
              <a:t>Hariparshad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54A57B-A006-4DB6-941C-10D16256CB58}"/>
              </a:ext>
            </a:extLst>
          </p:cNvPr>
          <p:cNvSpPr txBox="1"/>
          <p:nvPr/>
        </p:nvSpPr>
        <p:spPr>
          <a:xfrm>
            <a:off x="154112" y="2015893"/>
            <a:ext cx="4356928" cy="4226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sz="1400" dirty="0"/>
              <a:t>... symptoms suggestive of cerebral venous sinus thrombosis, deep vein thrombosis, or pulmonary thromboembolism.</a:t>
            </a:r>
          </a:p>
          <a:p>
            <a:pPr>
              <a:spcAft>
                <a:spcPts val="400"/>
              </a:spcAft>
            </a:pPr>
            <a:r>
              <a:rPr lang="en-US" sz="1400" b="1" dirty="0"/>
              <a:t>2.3</a:t>
            </a:r>
            <a:r>
              <a:rPr lang="en-US" sz="1400" dirty="0"/>
              <a:t> The possibility of acute rejection should be considered in any transplant recipient manifesting a sudden deterioration in graft function after recent vaccination.</a:t>
            </a:r>
          </a:p>
          <a:p>
            <a:pPr>
              <a:spcAft>
                <a:spcPts val="400"/>
              </a:spcAft>
            </a:pPr>
            <a:r>
              <a:rPr lang="en-US" sz="1400" b="1" dirty="0"/>
              <a:t>3. </a:t>
            </a:r>
            <a:r>
              <a:rPr lang="en-US" sz="1400" dirty="0"/>
              <a:t>The timing of vaccination in patients living with immune-mediated kidney disease and in renal transplant recipients should be </a:t>
            </a:r>
            <a:r>
              <a:rPr lang="en-US" sz="1400" dirty="0" err="1"/>
              <a:t>individualised</a:t>
            </a:r>
            <a:r>
              <a:rPr lang="en-US" sz="1400" dirty="0"/>
              <a:t> in the context of prescribed or planned immunosuppression.</a:t>
            </a:r>
          </a:p>
          <a:p>
            <a:pPr>
              <a:spcAft>
                <a:spcPts val="400"/>
              </a:spcAft>
            </a:pPr>
            <a:r>
              <a:rPr lang="en-US" sz="1400" b="1" dirty="0"/>
              <a:t>3.1</a:t>
            </a:r>
            <a:r>
              <a:rPr lang="en-US" sz="1400" dirty="0"/>
              <a:t> Where possible, initiation of immunosuppression should be delayed by two to four weeks to allow for adequate </a:t>
            </a:r>
            <a:r>
              <a:rPr lang="en-US" sz="1400" dirty="0" err="1"/>
              <a:t>immunisation</a:t>
            </a:r>
            <a:r>
              <a:rPr lang="en-US" sz="1400" dirty="0"/>
              <a:t>.</a:t>
            </a:r>
          </a:p>
          <a:p>
            <a:pPr>
              <a:spcAft>
                <a:spcPts val="400"/>
              </a:spcAft>
            </a:pPr>
            <a:r>
              <a:rPr lang="en-US" sz="1400" b="1" dirty="0"/>
              <a:t>3.1.1</a:t>
            </a:r>
            <a:r>
              <a:rPr lang="en-US" sz="1400" dirty="0"/>
              <a:t> In cases requiring emergent therapy, intravenous pulse cyclophosphamide infusion should, where possible, be delayed by at least one week following vaccination.</a:t>
            </a:r>
          </a:p>
          <a:p>
            <a:pPr>
              <a:spcAft>
                <a:spcPts val="400"/>
              </a:spcAft>
            </a:pPr>
            <a:r>
              <a:rPr lang="en-US" sz="1400" b="1" dirty="0"/>
              <a:t>3.2 </a:t>
            </a:r>
            <a:r>
              <a:rPr lang="en-US" sz="1400" dirty="0"/>
              <a:t>In patients already receiving corticosteroids, </a:t>
            </a:r>
            <a:r>
              <a:rPr lang="en-US" sz="1400" dirty="0" err="1"/>
              <a:t>vaccin</a:t>
            </a:r>
            <a:r>
              <a:rPr lang="en-US" sz="1400" dirty="0"/>
              <a:t>-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CE9E1D-EBCC-4224-ABC9-EFC4F61AB95D}"/>
              </a:ext>
            </a:extLst>
          </p:cNvPr>
          <p:cNvSpPr txBox="1"/>
          <p:nvPr/>
        </p:nvSpPr>
        <p:spPr>
          <a:xfrm>
            <a:off x="4982967" y="6375876"/>
            <a:ext cx="41610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400" dirty="0" err="1">
                <a:solidFill>
                  <a:srgbClr val="000000"/>
                </a:solidFill>
                <a:latin typeface="Merrieweather sans"/>
              </a:rPr>
              <a:t>Afr</a:t>
            </a:r>
            <a:r>
              <a:rPr lang="en-GB" sz="1400" dirty="0">
                <a:solidFill>
                  <a:srgbClr val="000000"/>
                </a:solidFill>
                <a:latin typeface="Merrieweather sans"/>
              </a:rPr>
              <a:t> J Nephrol. 2021; 24 (1):75-82</a:t>
            </a:r>
          </a:p>
          <a:p>
            <a:pPr algn="r"/>
            <a:r>
              <a:rPr lang="en-GB" sz="1400" dirty="0">
                <a:solidFill>
                  <a:srgbClr val="000000"/>
                </a:solidFill>
                <a:latin typeface="Merrieweather sans"/>
              </a:rPr>
              <a:t>DOI: 10.21804/24-1-4731</a:t>
            </a:r>
            <a:r>
              <a:rPr lang="en-GB" sz="1400" b="0" i="0" dirty="0">
                <a:solidFill>
                  <a:srgbClr val="009DE5"/>
                </a:solidFill>
                <a:effectLst/>
                <a:latin typeface="Noto Sans"/>
                <a:hlinkClick r:id="rId2"/>
              </a:rPr>
              <a:t> </a:t>
            </a:r>
            <a:endParaRPr lang="en-GB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B6B19D-CD30-4A02-A4FB-E315FA0DF720}"/>
              </a:ext>
            </a:extLst>
          </p:cNvPr>
          <p:cNvSpPr txBox="1"/>
          <p:nvPr/>
        </p:nvSpPr>
        <p:spPr>
          <a:xfrm>
            <a:off x="4632962" y="1947145"/>
            <a:ext cx="4582274" cy="43909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sz="1400" dirty="0" err="1"/>
              <a:t>ation</a:t>
            </a:r>
            <a:r>
              <a:rPr lang="en-US" sz="1400" dirty="0"/>
              <a:t> should, where possible, be delayed until the prescribe-ed dose is less than 20 mg/day prednisone or equivalent.</a:t>
            </a:r>
          </a:p>
          <a:p>
            <a:pPr>
              <a:spcAft>
                <a:spcPts val="400"/>
              </a:spcAft>
            </a:pPr>
            <a:r>
              <a:rPr lang="en-US" sz="1400" b="1" dirty="0"/>
              <a:t>3.3</a:t>
            </a:r>
            <a:r>
              <a:rPr lang="en-US" sz="1400" dirty="0"/>
              <a:t> Where local policy allows, all patients on high-dose immunosuppression regimes or regimes which include biologics, who receive an mRNA vaccine, should be offered a third vaccine dose administered at least 28 days after the scheduled second dose.</a:t>
            </a:r>
          </a:p>
          <a:p>
            <a:pPr>
              <a:spcAft>
                <a:spcPts val="400"/>
              </a:spcAft>
            </a:pPr>
            <a:r>
              <a:rPr lang="en-US" sz="1400" b="1" dirty="0"/>
              <a:t>3.3.1</a:t>
            </a:r>
            <a:r>
              <a:rPr lang="en-US" sz="1400" dirty="0"/>
              <a:t> In patients receiving rituximab who receive an mRNA vaccine, booster vaccination should be administered 3–6 months after completion of treatment course, or once B-cell repopulation is confirmed by peripheral blood flow cytometry.</a:t>
            </a:r>
          </a:p>
          <a:p>
            <a:pPr>
              <a:spcAft>
                <a:spcPts val="400"/>
              </a:spcAft>
            </a:pPr>
            <a:r>
              <a:rPr lang="en-US" sz="1400" b="1" dirty="0"/>
              <a:t>4. </a:t>
            </a:r>
            <a:r>
              <a:rPr lang="en-US" sz="1400" dirty="0"/>
              <a:t>Routine monitoring for immunological response to vaccination is not currently indicated in the clinical setting, regardless of the perceived immunological competency of the individual patient.</a:t>
            </a:r>
          </a:p>
          <a:p>
            <a:pPr>
              <a:spcAft>
                <a:spcPts val="400"/>
              </a:spcAft>
            </a:pPr>
            <a:r>
              <a:rPr lang="en-US" sz="1400" b="1" dirty="0"/>
              <a:t>5. </a:t>
            </a:r>
            <a:r>
              <a:rPr lang="en-US" sz="1400" dirty="0"/>
              <a:t>All patients living with CKD should continue to practice masking, hand hygiene, and social distancing regardless of vaccination status.</a:t>
            </a:r>
          </a:p>
        </p:txBody>
      </p:sp>
    </p:spTree>
    <p:extLst>
      <p:ext uri="{BB962C8B-B14F-4D97-AF65-F5344CB8AC3E}">
        <p14:creationId xmlns:p14="http://schemas.microsoft.com/office/powerpoint/2010/main" val="38826596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705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Calibri Light</vt:lpstr>
      <vt:lpstr>GillSansStd-Light</vt:lpstr>
      <vt:lpstr>Merrieweather sans</vt:lpstr>
      <vt:lpstr>Noto Sans</vt:lpstr>
      <vt:lpstr>Retrospect</vt:lpstr>
      <vt:lpstr>Vaccination of adult patients living with chronic kidney disease against SARS-CoV-2: a position statement by the South African Nephrology Society M Davies, W van Hougenhouck-Tulleken, N E Diana, M Y Chothia, J Nel, N Wearne, S Wadee, S Hariparshad</vt:lpstr>
      <vt:lpstr>Vaccination of adult patients living with chronic kidney disease against SARS-CoV-2: a position statement by the South African Nephrology Society M Davies, W van Hougenhouck-Tulleken, N E Diana, M Y Chothia, J Nel, N Wearne, S Wadee, S Hariparshad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Fergus Caskey</dc:creator>
  <cp:lastModifiedBy>Fergus Caskey</cp:lastModifiedBy>
  <cp:revision>6</cp:revision>
  <cp:lastPrinted>2021-07-01T14:42:09Z</cp:lastPrinted>
  <dcterms:created xsi:type="dcterms:W3CDTF">2020-12-30T17:20:50Z</dcterms:created>
  <dcterms:modified xsi:type="dcterms:W3CDTF">2021-11-23T19:41:42Z</dcterms:modified>
</cp:coreProperties>
</file>