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14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 Caskey" userId="3606ede0-ea83-4955-9435-fb88e8071476" providerId="ADAL" clId="{A7E19F87-6EA1-44ED-B8FD-BA485B05C29A}"/>
    <pc:docChg chg="undo redo custSel modSld">
      <pc:chgData name="Fergus Caskey" userId="3606ede0-ea83-4955-9435-fb88e8071476" providerId="ADAL" clId="{A7E19F87-6EA1-44ED-B8FD-BA485B05C29A}" dt="2021-11-04T07:31:46.525" v="158"/>
      <pc:docMkLst>
        <pc:docMk/>
      </pc:docMkLst>
      <pc:sldChg chg="addSp delSp modSp mod">
        <pc:chgData name="Fergus Caskey" userId="3606ede0-ea83-4955-9435-fb88e8071476" providerId="ADAL" clId="{A7E19F87-6EA1-44ED-B8FD-BA485B05C29A}" dt="2021-11-04T07:31:46.525" v="158"/>
        <pc:sldMkLst>
          <pc:docMk/>
          <pc:sldMk cId="445354782" sldId="256"/>
        </pc:sldMkLst>
        <pc:spChg chg="mod">
          <ac:chgData name="Fergus Caskey" userId="3606ede0-ea83-4955-9435-fb88e8071476" providerId="ADAL" clId="{A7E19F87-6EA1-44ED-B8FD-BA485B05C29A}" dt="2021-11-04T07:18:50.852" v="29" actId="6549"/>
          <ac:spMkLst>
            <pc:docMk/>
            <pc:sldMk cId="445354782" sldId="256"/>
            <ac:spMk id="7" creationId="{1E7558D4-95AE-4FEB-9744-7998329DF06D}"/>
          </ac:spMkLst>
        </pc:spChg>
        <pc:spChg chg="mod">
          <ac:chgData name="Fergus Caskey" userId="3606ede0-ea83-4955-9435-fb88e8071476" providerId="ADAL" clId="{A7E19F87-6EA1-44ED-B8FD-BA485B05C29A}" dt="2021-11-04T07:20:15.764" v="65" actId="14100"/>
          <ac:spMkLst>
            <pc:docMk/>
            <pc:sldMk cId="445354782" sldId="256"/>
            <ac:spMk id="8" creationId="{D015B55A-8B64-479C-A5F8-227D4F3C5D77}"/>
          </ac:spMkLst>
        </pc:spChg>
        <pc:spChg chg="mod">
          <ac:chgData name="Fergus Caskey" userId="3606ede0-ea83-4955-9435-fb88e8071476" providerId="ADAL" clId="{A7E19F87-6EA1-44ED-B8FD-BA485B05C29A}" dt="2021-11-04T07:20:52.721" v="80" actId="14100"/>
          <ac:spMkLst>
            <pc:docMk/>
            <pc:sldMk cId="445354782" sldId="256"/>
            <ac:spMk id="9" creationId="{A0761E65-AFAC-4A23-BDFB-D011B358CF12}"/>
          </ac:spMkLst>
        </pc:spChg>
        <pc:spChg chg="mod">
          <ac:chgData name="Fergus Caskey" userId="3606ede0-ea83-4955-9435-fb88e8071476" providerId="ADAL" clId="{A7E19F87-6EA1-44ED-B8FD-BA485B05C29A}" dt="2021-11-04T07:23:38.292" v="140" actId="1036"/>
          <ac:spMkLst>
            <pc:docMk/>
            <pc:sldMk cId="445354782" sldId="256"/>
            <ac:spMk id="10" creationId="{C3B98B77-82E5-44CD-A7EA-A4A7D5376439}"/>
          </ac:spMkLst>
        </pc:spChg>
        <pc:spChg chg="mod">
          <ac:chgData name="Fergus Caskey" userId="3606ede0-ea83-4955-9435-fb88e8071476" providerId="ADAL" clId="{A7E19F87-6EA1-44ED-B8FD-BA485B05C29A}" dt="2021-11-04T07:22:25.381" v="115" actId="21"/>
          <ac:spMkLst>
            <pc:docMk/>
            <pc:sldMk cId="445354782" sldId="256"/>
            <ac:spMk id="12" creationId="{1954A57B-A006-4DB6-941C-10D16256CB58}"/>
          </ac:spMkLst>
        </pc:spChg>
        <pc:spChg chg="mod">
          <ac:chgData name="Fergus Caskey" userId="3606ede0-ea83-4955-9435-fb88e8071476" providerId="ADAL" clId="{A7E19F87-6EA1-44ED-B8FD-BA485B05C29A}" dt="2021-11-04T07:31:46.525" v="158"/>
          <ac:spMkLst>
            <pc:docMk/>
            <pc:sldMk cId="445354782" sldId="256"/>
            <ac:spMk id="14" creationId="{4ECE9E1D-EBCC-4224-ABC9-EFC4F61AB95D}"/>
          </ac:spMkLst>
        </pc:spChg>
        <pc:spChg chg="mod">
          <ac:chgData name="Fergus Caskey" userId="3606ede0-ea83-4955-9435-fb88e8071476" providerId="ADAL" clId="{A7E19F87-6EA1-44ED-B8FD-BA485B05C29A}" dt="2021-11-04T07:22:53.675" v="124" actId="14100"/>
          <ac:spMkLst>
            <pc:docMk/>
            <pc:sldMk cId="445354782" sldId="256"/>
            <ac:spMk id="17" creationId="{52B6B19D-CD30-4A02-A4FB-E315FA0DF720}"/>
          </ac:spMkLst>
        </pc:spChg>
        <pc:picChg chg="add del mod">
          <ac:chgData name="Fergus Caskey" userId="3606ede0-ea83-4955-9435-fb88e8071476" providerId="ADAL" clId="{A7E19F87-6EA1-44ED-B8FD-BA485B05C29A}" dt="2021-11-04T07:27:13.477" v="147" actId="478"/>
          <ac:picMkLst>
            <pc:docMk/>
            <pc:sldMk cId="445354782" sldId="256"/>
            <ac:picMk id="3" creationId="{D914460B-F9D6-47E9-96CB-C839E95A90D6}"/>
          </ac:picMkLst>
        </pc:picChg>
        <pc:picChg chg="add mod">
          <ac:chgData name="Fergus Caskey" userId="3606ede0-ea83-4955-9435-fb88e8071476" providerId="ADAL" clId="{A7E19F87-6EA1-44ED-B8FD-BA485B05C29A}" dt="2021-11-04T07:27:20.252" v="149" actId="14100"/>
          <ac:picMkLst>
            <pc:docMk/>
            <pc:sldMk cId="445354782" sldId="256"/>
            <ac:picMk id="5" creationId="{75C2FE0E-98A2-40DB-B376-6C9D74594D8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35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66007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31071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CC8-CFAD-48E3-8AFD-B076A37E52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D967E0-7115-412D-98E8-7D3DDDD93A13}"/>
              </a:ext>
            </a:extLst>
          </p:cNvPr>
          <p:cNvSpPr>
            <a:spLocks noGrp="1"/>
          </p:cNvSpPr>
          <p:nvPr>
            <p:ph type="dt" sz="half" idx="10"/>
          </p:nvPr>
        </p:nvSpPr>
        <p:spPr>
          <a:xfrm>
            <a:off x="822962" y="6459788"/>
            <a:ext cx="1854203" cy="365125"/>
          </a:xfrm>
          <a:prstGeom prst="rect">
            <a:avLst/>
          </a:prstGeom>
        </p:spPr>
        <p:txBody>
          <a:bodyPr/>
          <a:lstStyle/>
          <a:p>
            <a:fld id="{2587F7CB-2407-4525-B083-B496D012C56F}" type="datetimeFigureOut">
              <a:rPr lang="en-GB" smtClean="0"/>
              <a:t>04/11/2021</a:t>
            </a:fld>
            <a:endParaRPr lang="en-GB" dirty="0"/>
          </a:p>
        </p:txBody>
      </p:sp>
      <p:sp>
        <p:nvSpPr>
          <p:cNvPr id="4" name="Footer Placeholder 3">
            <a:extLst>
              <a:ext uri="{FF2B5EF4-FFF2-40B4-BE49-F238E27FC236}">
                <a16:creationId xmlns:a16="http://schemas.microsoft.com/office/drawing/2014/main" id="{2A5175F8-1902-4540-9B04-A487756A24DD}"/>
              </a:ext>
            </a:extLst>
          </p:cNvPr>
          <p:cNvSpPr>
            <a:spLocks noGrp="1"/>
          </p:cNvSpPr>
          <p:nvPr>
            <p:ph type="ftr" sz="quarter" idx="11"/>
          </p:nvPr>
        </p:nvSpPr>
        <p:spPr>
          <a:xfrm>
            <a:off x="2764640" y="6459788"/>
            <a:ext cx="3617103"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E467536B-8D7D-4FA3-98CD-B7E72EF406FB}"/>
              </a:ext>
            </a:extLst>
          </p:cNvPr>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4154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272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7F7CB-2407-4525-B083-B496D012C56F}"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3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7F7CB-2407-4525-B083-B496D012C56F}" type="datetimeFigureOut">
              <a:rPr lang="en-GB" smtClean="0"/>
              <a:t>04/11/2021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129242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7F7CB-2407-4525-B083-B496D012C56F}" type="datetimeFigureOut">
              <a:rPr lang="en-GB" smtClean="0"/>
              <a:t>04/11/2021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446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7F7CB-2407-4525-B083-B496D012C56F}" type="datetimeFigureOut">
              <a:rPr lang="en-GB" smtClean="0"/>
              <a:t>04/11/2021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78778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87F7CB-2407-4525-B083-B496D012C56F}" type="datetimeFigureOut">
              <a:rPr lang="en-GB" smtClean="0"/>
              <a:t>04/11/2021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98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87F7CB-2407-4525-B083-B496D012C56F}" type="datetimeFigureOut">
              <a:rPr lang="en-GB" smtClean="0"/>
              <a:t>04/11/2021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B7BF3-8CD9-45C1-B459-D33AEA7BC74E}" type="slidenum">
              <a:rPr lang="en-GB" smtClean="0"/>
              <a:t>‹#›</a:t>
            </a:fld>
            <a:endParaRPr lang="en-GB"/>
          </a:p>
        </p:txBody>
      </p:sp>
    </p:spTree>
    <p:extLst>
      <p:ext uri="{BB962C8B-B14F-4D97-AF65-F5344CB8AC3E}">
        <p14:creationId xmlns:p14="http://schemas.microsoft.com/office/powerpoint/2010/main" val="134466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7F7CB-2407-4525-B083-B496D012C56F}" type="datetimeFigureOut">
              <a:rPr lang="en-GB" smtClean="0"/>
              <a:t>04/11/2021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0344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11/4/2021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9B7BF3-8CD9-45C1-B459-D33AEA7BC74E}"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592A019F-0B73-465B-9D4A-28123189F4B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4760" y="166367"/>
            <a:ext cx="1049204" cy="1450752"/>
          </a:xfrm>
          <a:prstGeom prst="ellipse">
            <a:avLst/>
          </a:prstGeom>
          <a:ln>
            <a:noFill/>
          </a:ln>
          <a:effectLst>
            <a:softEdge rad="112500"/>
          </a:effectLst>
        </p:spPr>
      </p:pic>
      <p:pic>
        <p:nvPicPr>
          <p:cNvPr id="12" name="Picture 11" descr="Text&#10;&#10;Description automatically generated with medium confidence">
            <a:extLst>
              <a:ext uri="{FF2B5EF4-FFF2-40B4-BE49-F238E27FC236}">
                <a16:creationId xmlns:a16="http://schemas.microsoft.com/office/drawing/2014/main" id="{40B82395-6C17-425F-8A28-34AB91C7694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4687" y="6420627"/>
            <a:ext cx="382514" cy="382514"/>
          </a:xfrm>
          <a:prstGeom prst="rect">
            <a:avLst/>
          </a:prstGeom>
        </p:spPr>
      </p:pic>
      <p:sp>
        <p:nvSpPr>
          <p:cNvPr id="13" name="TextBox 12">
            <a:extLst>
              <a:ext uri="{FF2B5EF4-FFF2-40B4-BE49-F238E27FC236}">
                <a16:creationId xmlns:a16="http://schemas.microsoft.com/office/drawing/2014/main" id="{1CC2D46B-96AE-4907-AD20-EAB71F375803}"/>
              </a:ext>
            </a:extLst>
          </p:cNvPr>
          <p:cNvSpPr txBox="1"/>
          <p:nvPr userDrawn="1"/>
        </p:nvSpPr>
        <p:spPr>
          <a:xfrm>
            <a:off x="457201" y="6349976"/>
            <a:ext cx="3819747" cy="523220"/>
          </a:xfrm>
          <a:prstGeom prst="rect">
            <a:avLst/>
          </a:prstGeom>
          <a:noFill/>
        </p:spPr>
        <p:txBody>
          <a:bodyPr wrap="square" rtlCol="0">
            <a:spAutoFit/>
          </a:bodyPr>
          <a:lstStyle/>
          <a:p>
            <a:r>
              <a:rPr lang="en-US" sz="1400" dirty="0"/>
              <a:t>The official publication of AFRAN</a:t>
            </a:r>
          </a:p>
          <a:p>
            <a:r>
              <a:rPr lang="en-US" sz="1400" dirty="0"/>
              <a:t>The African Association of Nephrology</a:t>
            </a:r>
            <a:endParaRPr lang="en-GB" sz="1400" dirty="0"/>
          </a:p>
        </p:txBody>
      </p:sp>
    </p:spTree>
    <p:extLst>
      <p:ext uri="{BB962C8B-B14F-4D97-AF65-F5344CB8AC3E}">
        <p14:creationId xmlns:p14="http://schemas.microsoft.com/office/powerpoint/2010/main" val="3824033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i.org/10.21804/24-1-4467"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558D4-95AE-4FEB-9744-7998329DF06D}"/>
              </a:ext>
            </a:extLst>
          </p:cNvPr>
          <p:cNvSpPr>
            <a:spLocks noGrp="1"/>
          </p:cNvSpPr>
          <p:nvPr>
            <p:ph type="title"/>
          </p:nvPr>
        </p:nvSpPr>
        <p:spPr>
          <a:xfrm>
            <a:off x="154112" y="307153"/>
            <a:ext cx="7613151" cy="1305891"/>
          </a:xfrm>
        </p:spPr>
        <p:txBody>
          <a:bodyPr anchor="t">
            <a:noAutofit/>
          </a:bodyPr>
          <a:lstStyle/>
          <a:p>
            <a:pPr>
              <a:spcBef>
                <a:spcPts val="600"/>
              </a:spcBef>
              <a:spcAft>
                <a:spcPts val="600"/>
              </a:spcAft>
            </a:pPr>
            <a:r>
              <a:rPr lang="en-US" sz="2800" b="0" i="0" u="none" strike="noStrike" baseline="0" dirty="0">
                <a:latin typeface="GillSansStd-Light"/>
              </a:rPr>
              <a:t>An observational study of acute kidney injury in</a:t>
            </a:r>
            <a:br>
              <a:rPr lang="en-US" sz="2800" b="0" i="0" u="none" strike="noStrike" baseline="0" dirty="0">
                <a:latin typeface="GillSansStd-Light"/>
              </a:rPr>
            </a:br>
            <a:r>
              <a:rPr lang="en-US" sz="2800" b="0" i="0" u="none" strike="noStrike" baseline="0" dirty="0">
                <a:latin typeface="GillSansStd-Light"/>
              </a:rPr>
              <a:t>critically ill neonates at Chris Hani Baragwanath</a:t>
            </a:r>
            <a:br>
              <a:rPr lang="en-US" sz="2800" b="0" i="0" u="none" strike="noStrike" baseline="0" dirty="0">
                <a:latin typeface="GillSansStd-Light"/>
              </a:rPr>
            </a:br>
            <a:r>
              <a:rPr lang="en-US" sz="2800" b="0" i="0" u="none" strike="noStrike" baseline="0" dirty="0">
                <a:latin typeface="GillSansStd-Light"/>
              </a:rPr>
              <a:t>Academic Hospital, South Africa</a:t>
            </a:r>
            <a:br>
              <a:rPr lang="en-GB" sz="1800" b="0" i="0" u="none" strike="noStrike" baseline="0" dirty="0">
                <a:latin typeface="GillSansStd-Light"/>
              </a:rPr>
            </a:br>
            <a:r>
              <a:rPr lang="en-GB" sz="1800" b="0" i="0" u="none" strike="noStrike" baseline="0" dirty="0">
                <a:latin typeface="GillSansStd-Light"/>
              </a:rPr>
              <a:t>Sanelisiwe B Z Balfour, Letlhogonolo Sepeng, Karen L Petersen</a:t>
            </a:r>
            <a:endParaRPr lang="en-GB" sz="3200" dirty="0">
              <a:solidFill>
                <a:schemeClr val="accent6">
                  <a:lumMod val="50000"/>
                </a:schemeClr>
              </a:solidFill>
            </a:endParaRPr>
          </a:p>
        </p:txBody>
      </p:sp>
      <p:sp>
        <p:nvSpPr>
          <p:cNvPr id="8" name="Text Placeholder 7">
            <a:extLst>
              <a:ext uri="{FF2B5EF4-FFF2-40B4-BE49-F238E27FC236}">
                <a16:creationId xmlns:a16="http://schemas.microsoft.com/office/drawing/2014/main" id="{D015B55A-8B64-479C-A5F8-227D4F3C5D77}"/>
              </a:ext>
            </a:extLst>
          </p:cNvPr>
          <p:cNvSpPr>
            <a:spLocks noGrp="1"/>
          </p:cNvSpPr>
          <p:nvPr>
            <p:ph type="body" idx="1"/>
          </p:nvPr>
        </p:nvSpPr>
        <p:spPr>
          <a:xfrm>
            <a:off x="154112" y="1846054"/>
            <a:ext cx="4356928" cy="958791"/>
          </a:xfrm>
          <a:solidFill>
            <a:schemeClr val="accent6">
              <a:lumMod val="20000"/>
              <a:lumOff val="80000"/>
            </a:schemeClr>
          </a:solidFill>
        </p:spPr>
        <p:txBody>
          <a:bodyPr anchor="t">
            <a:noAutofit/>
          </a:bodyPr>
          <a:lstStyle/>
          <a:p>
            <a:pPr>
              <a:lnSpc>
                <a:spcPct val="100000"/>
              </a:lnSpc>
              <a:spcBef>
                <a:spcPts val="0"/>
              </a:spcBef>
              <a:spcAft>
                <a:spcPts val="600"/>
              </a:spcAft>
            </a:pPr>
            <a:r>
              <a:rPr lang="en-US" sz="1400" b="1" cap="none" dirty="0">
                <a:solidFill>
                  <a:schemeClr val="tx1"/>
                </a:solidFill>
              </a:rPr>
              <a:t>Background </a:t>
            </a:r>
            <a:r>
              <a:rPr lang="en-US" sz="1400" cap="none" dirty="0">
                <a:solidFill>
                  <a:schemeClr val="tx1"/>
                </a:solidFill>
              </a:rPr>
              <a:t>Acute kidney injury (AKI) is common in critically ill, </a:t>
            </a:r>
            <a:r>
              <a:rPr lang="en-US" sz="1400" cap="none" dirty="0" err="1">
                <a:solidFill>
                  <a:schemeClr val="tx1"/>
                </a:solidFill>
              </a:rPr>
              <a:t>hospitalised</a:t>
            </a:r>
            <a:r>
              <a:rPr lang="en-US" sz="1400" cap="none" dirty="0">
                <a:solidFill>
                  <a:schemeClr val="tx1"/>
                </a:solidFill>
              </a:rPr>
              <a:t> neonates. This study aimed to determine the incidence and outcomes of AKI in critically ill neonates in South Africa.</a:t>
            </a:r>
          </a:p>
        </p:txBody>
      </p:sp>
      <p:sp>
        <p:nvSpPr>
          <p:cNvPr id="9" name="Content Placeholder 8">
            <a:extLst>
              <a:ext uri="{FF2B5EF4-FFF2-40B4-BE49-F238E27FC236}">
                <a16:creationId xmlns:a16="http://schemas.microsoft.com/office/drawing/2014/main" id="{A0761E65-AFAC-4A23-BDFB-D011B358CF12}"/>
              </a:ext>
            </a:extLst>
          </p:cNvPr>
          <p:cNvSpPr>
            <a:spLocks noGrp="1"/>
          </p:cNvSpPr>
          <p:nvPr>
            <p:ph sz="half" idx="2"/>
          </p:nvPr>
        </p:nvSpPr>
        <p:spPr>
          <a:xfrm>
            <a:off x="154112" y="2917861"/>
            <a:ext cx="4356928" cy="2024009"/>
          </a:xfrm>
        </p:spPr>
        <p:txBody>
          <a:bodyPr>
            <a:noAutofit/>
          </a:bodyPr>
          <a:lstStyle/>
          <a:p>
            <a:pPr>
              <a:lnSpc>
                <a:spcPct val="100000"/>
              </a:lnSpc>
              <a:spcBef>
                <a:spcPts val="600"/>
              </a:spcBef>
              <a:spcAft>
                <a:spcPts val="0"/>
              </a:spcAft>
            </a:pPr>
            <a:r>
              <a:rPr lang="en-US" sz="1400" b="1" dirty="0">
                <a:solidFill>
                  <a:schemeClr val="tx1"/>
                </a:solidFill>
              </a:rPr>
              <a:t>Methods </a:t>
            </a:r>
            <a:r>
              <a:rPr lang="en-US" sz="1400" dirty="0"/>
              <a:t>This single-</a:t>
            </a:r>
            <a:r>
              <a:rPr lang="en-US" sz="1400" dirty="0" err="1"/>
              <a:t>centre</a:t>
            </a:r>
            <a:r>
              <a:rPr lang="en-US" sz="1400" dirty="0"/>
              <a:t>, prospective, observational study was conducted in the neonatal unit of the Chris Hani Baragwanath Academic Hospital, a tertiary-level hospital in Johannesburg, South Africa. Neonates with AKI, defined using the AKI Network criteria, were recruited over a three-month period in 2019. Risk factors and demographic data were collected for all study participants, who were followed up over the period to observe an outcome of either recovery or death.</a:t>
            </a:r>
          </a:p>
        </p:txBody>
      </p:sp>
      <p:sp>
        <p:nvSpPr>
          <p:cNvPr id="10" name="Text Placeholder 9">
            <a:extLst>
              <a:ext uri="{FF2B5EF4-FFF2-40B4-BE49-F238E27FC236}">
                <a16:creationId xmlns:a16="http://schemas.microsoft.com/office/drawing/2014/main" id="{C3B98B77-82E5-44CD-A7EA-A4A7D5376439}"/>
              </a:ext>
            </a:extLst>
          </p:cNvPr>
          <p:cNvSpPr>
            <a:spLocks noGrp="1"/>
          </p:cNvSpPr>
          <p:nvPr>
            <p:ph type="body" sz="quarter" idx="3"/>
          </p:nvPr>
        </p:nvSpPr>
        <p:spPr>
          <a:xfrm>
            <a:off x="4701217" y="5260366"/>
            <a:ext cx="4208394" cy="1037691"/>
          </a:xfrm>
          <a:solidFill>
            <a:schemeClr val="accent6">
              <a:lumMod val="20000"/>
              <a:lumOff val="80000"/>
            </a:schemeClr>
          </a:solidFill>
        </p:spPr>
        <p:txBody>
          <a:bodyPr anchor="t">
            <a:noAutofit/>
          </a:bodyPr>
          <a:lstStyle/>
          <a:p>
            <a:pPr>
              <a:spcBef>
                <a:spcPts val="600"/>
              </a:spcBef>
              <a:spcAft>
                <a:spcPts val="0"/>
              </a:spcAft>
            </a:pPr>
            <a:r>
              <a:rPr lang="en-US" sz="1400" b="1" cap="none" dirty="0">
                <a:solidFill>
                  <a:schemeClr val="tx1"/>
                </a:solidFill>
              </a:rPr>
              <a:t>Conclusion  </a:t>
            </a:r>
            <a:r>
              <a:rPr lang="en-US" sz="1400" cap="none" dirty="0">
                <a:solidFill>
                  <a:schemeClr val="tx1"/>
                </a:solidFill>
              </a:rPr>
              <a:t>The incidence of AKI in our study was higher than expected. Further epidemiological and interventional studies are warranted to identify and improve the long-term outcome of AKI in the newborn in our setting.</a:t>
            </a:r>
          </a:p>
        </p:txBody>
      </p:sp>
      <p:sp>
        <p:nvSpPr>
          <p:cNvPr id="12" name="TextBox 11">
            <a:extLst>
              <a:ext uri="{FF2B5EF4-FFF2-40B4-BE49-F238E27FC236}">
                <a16:creationId xmlns:a16="http://schemas.microsoft.com/office/drawing/2014/main" id="{1954A57B-A006-4DB6-941C-10D16256CB58}"/>
              </a:ext>
            </a:extLst>
          </p:cNvPr>
          <p:cNvSpPr txBox="1"/>
          <p:nvPr/>
        </p:nvSpPr>
        <p:spPr>
          <a:xfrm>
            <a:off x="154112" y="4921321"/>
            <a:ext cx="4356928" cy="1461939"/>
          </a:xfrm>
          <a:prstGeom prst="rect">
            <a:avLst/>
          </a:prstGeom>
          <a:noFill/>
        </p:spPr>
        <p:txBody>
          <a:bodyPr wrap="square">
            <a:spAutoFit/>
          </a:bodyPr>
          <a:lstStyle/>
          <a:p>
            <a:pPr>
              <a:spcAft>
                <a:spcPts val="600"/>
              </a:spcAft>
            </a:pPr>
            <a:r>
              <a:rPr lang="en-US" sz="1400" b="1" dirty="0"/>
              <a:t>Results</a:t>
            </a:r>
          </a:p>
          <a:p>
            <a:pPr>
              <a:spcAft>
                <a:spcPts val="600"/>
              </a:spcAft>
            </a:pPr>
            <a:r>
              <a:rPr lang="en-US" sz="1400" dirty="0"/>
              <a:t>Fifty-one cases of AKI were identified, representing 7.8% of all admissions (95% CI 5.9–10.2%). The overall mortality of enrolled patients was 29.4% (95% CI 26.3–56.1%). Mortality was significantly associated with extremely low birth weight (OR 11.4, p &lt; 0.01), umbilical</a:t>
            </a:r>
          </a:p>
        </p:txBody>
      </p:sp>
      <p:sp>
        <p:nvSpPr>
          <p:cNvPr id="14" name="TextBox 13">
            <a:extLst>
              <a:ext uri="{FF2B5EF4-FFF2-40B4-BE49-F238E27FC236}">
                <a16:creationId xmlns:a16="http://schemas.microsoft.com/office/drawing/2014/main" id="{4ECE9E1D-EBCC-4224-ABC9-EFC4F61AB95D}"/>
              </a:ext>
            </a:extLst>
          </p:cNvPr>
          <p:cNvSpPr txBox="1"/>
          <p:nvPr/>
        </p:nvSpPr>
        <p:spPr>
          <a:xfrm>
            <a:off x="4982967" y="6375876"/>
            <a:ext cx="4161033" cy="523220"/>
          </a:xfrm>
          <a:prstGeom prst="rect">
            <a:avLst/>
          </a:prstGeom>
          <a:noFill/>
        </p:spPr>
        <p:txBody>
          <a:bodyPr wrap="square">
            <a:spAutoFit/>
          </a:bodyPr>
          <a:lstStyle/>
          <a:p>
            <a:pPr algn="r"/>
            <a:r>
              <a:rPr lang="en-GB" sz="1400" dirty="0" err="1">
                <a:solidFill>
                  <a:srgbClr val="000000"/>
                </a:solidFill>
                <a:latin typeface="Merrieweather sans"/>
              </a:rPr>
              <a:t>Afr</a:t>
            </a:r>
            <a:r>
              <a:rPr lang="en-GB" sz="1400" dirty="0">
                <a:solidFill>
                  <a:srgbClr val="000000"/>
                </a:solidFill>
                <a:latin typeface="Merrieweather sans"/>
              </a:rPr>
              <a:t> J Nephrol. 2021; 24 (1): 51-57</a:t>
            </a:r>
          </a:p>
          <a:p>
            <a:pPr algn="r"/>
            <a:r>
              <a:rPr lang="en-GB" sz="1400" dirty="0">
                <a:solidFill>
                  <a:srgbClr val="000000"/>
                </a:solidFill>
                <a:latin typeface="Merrieweather sans"/>
              </a:rPr>
              <a:t>DOI: https://doi.org/10.21804/24-1-4682</a:t>
            </a:r>
            <a:r>
              <a:rPr lang="en-GB" sz="1400" b="0" i="0" dirty="0">
                <a:solidFill>
                  <a:srgbClr val="009DE5"/>
                </a:solidFill>
                <a:effectLst/>
                <a:latin typeface="Noto Sans"/>
                <a:hlinkClick r:id="rId2"/>
              </a:rPr>
              <a:t> </a:t>
            </a:r>
            <a:endParaRPr lang="en-GB" sz="1400" dirty="0"/>
          </a:p>
        </p:txBody>
      </p:sp>
      <p:sp>
        <p:nvSpPr>
          <p:cNvPr id="17" name="TextBox 16">
            <a:extLst>
              <a:ext uri="{FF2B5EF4-FFF2-40B4-BE49-F238E27FC236}">
                <a16:creationId xmlns:a16="http://schemas.microsoft.com/office/drawing/2014/main" id="{52B6B19D-CD30-4A02-A4FB-E315FA0DF720}"/>
              </a:ext>
            </a:extLst>
          </p:cNvPr>
          <p:cNvSpPr txBox="1"/>
          <p:nvPr/>
        </p:nvSpPr>
        <p:spPr>
          <a:xfrm>
            <a:off x="4632962" y="1813583"/>
            <a:ext cx="4356926" cy="954107"/>
          </a:xfrm>
          <a:prstGeom prst="rect">
            <a:avLst/>
          </a:prstGeom>
          <a:noFill/>
        </p:spPr>
        <p:txBody>
          <a:bodyPr wrap="square">
            <a:spAutoFit/>
          </a:bodyPr>
          <a:lstStyle/>
          <a:p>
            <a:pPr>
              <a:spcAft>
                <a:spcPts val="600"/>
              </a:spcAft>
            </a:pPr>
            <a:r>
              <a:rPr lang="en-US" sz="1400" dirty="0" err="1"/>
              <a:t>catheterisation</a:t>
            </a:r>
            <a:r>
              <a:rPr lang="en-US" sz="1400" dirty="0"/>
              <a:t> (OR 6.3, p = 0.01), sepsis (OR 5.4, p = 0.01), phototherapy (OR 4.4, p = 0.03) and prematurity (p = 0.04). The most frequent risk factor associated with AKI was intravenous nephrotoxic medication.</a:t>
            </a:r>
          </a:p>
        </p:txBody>
      </p:sp>
      <p:pic>
        <p:nvPicPr>
          <p:cNvPr id="5" name="Picture 4">
            <a:extLst>
              <a:ext uri="{FF2B5EF4-FFF2-40B4-BE49-F238E27FC236}">
                <a16:creationId xmlns:a16="http://schemas.microsoft.com/office/drawing/2014/main" id="{75C2FE0E-98A2-40DB-B376-6C9D74594D81}"/>
              </a:ext>
            </a:extLst>
          </p:cNvPr>
          <p:cNvPicPr>
            <a:picLocks noChangeAspect="1"/>
          </p:cNvPicPr>
          <p:nvPr/>
        </p:nvPicPr>
        <p:blipFill>
          <a:blip r:embed="rId3"/>
          <a:stretch>
            <a:fillRect/>
          </a:stretch>
        </p:blipFill>
        <p:spPr>
          <a:xfrm>
            <a:off x="4701217" y="2767690"/>
            <a:ext cx="4215458" cy="2276921"/>
          </a:xfrm>
          <a:prstGeom prst="rect">
            <a:avLst/>
          </a:prstGeom>
        </p:spPr>
      </p:pic>
    </p:spTree>
    <p:extLst>
      <p:ext uri="{BB962C8B-B14F-4D97-AF65-F5344CB8AC3E}">
        <p14:creationId xmlns:p14="http://schemas.microsoft.com/office/powerpoint/2010/main" val="4453547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305</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GillSansStd-Light</vt:lpstr>
      <vt:lpstr>Merrieweather sans</vt:lpstr>
      <vt:lpstr>Noto Sans</vt:lpstr>
      <vt:lpstr>Retrospect</vt:lpstr>
      <vt:lpstr>An observational study of acute kidney injury in critically ill neonates at Chris Hani Baragwanath Academic Hospital, South Africa Sanelisiwe B Z Balfour, Letlhogonolo Sepeng, Karen L Petersen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Fergus Caskey</dc:creator>
  <cp:lastModifiedBy>Fergus Caskey</cp:lastModifiedBy>
  <cp:revision>6</cp:revision>
  <cp:lastPrinted>2021-07-01T14:42:09Z</cp:lastPrinted>
  <dcterms:created xsi:type="dcterms:W3CDTF">2020-12-30T17:20:50Z</dcterms:created>
  <dcterms:modified xsi:type="dcterms:W3CDTF">2021-11-04T07:31:54Z</dcterms:modified>
</cp:coreProperties>
</file>