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5E40A8-568C-417D-8A5E-E5514EBCBA01}" v="14" dt="2021-12-05T11:20:33.7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4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gus Caskey" userId="3606ede0-ea83-4955-9435-fb88e8071476" providerId="ADAL" clId="{275E40A8-568C-417D-8A5E-E5514EBCBA01}"/>
    <pc:docChg chg="undo custSel modSld">
      <pc:chgData name="Fergus Caskey" userId="3606ede0-ea83-4955-9435-fb88e8071476" providerId="ADAL" clId="{275E40A8-568C-417D-8A5E-E5514EBCBA01}" dt="2021-12-10T08:11:51.772" v="600"/>
      <pc:docMkLst>
        <pc:docMk/>
      </pc:docMkLst>
      <pc:sldChg chg="addSp delSp modSp mod">
        <pc:chgData name="Fergus Caskey" userId="3606ede0-ea83-4955-9435-fb88e8071476" providerId="ADAL" clId="{275E40A8-568C-417D-8A5E-E5514EBCBA01}" dt="2021-12-10T08:11:51.772" v="600"/>
        <pc:sldMkLst>
          <pc:docMk/>
          <pc:sldMk cId="445354782" sldId="256"/>
        </pc:sldMkLst>
        <pc:spChg chg="add mod">
          <ac:chgData name="Fergus Caskey" userId="3606ede0-ea83-4955-9435-fb88e8071476" providerId="ADAL" clId="{275E40A8-568C-417D-8A5E-E5514EBCBA01}" dt="2021-12-05T11:17:52.920" v="451" actId="20577"/>
          <ac:spMkLst>
            <pc:docMk/>
            <pc:sldMk cId="445354782" sldId="256"/>
            <ac:spMk id="2" creationId="{5E5AE28D-3E8A-4916-B40A-7507C48F4E37}"/>
          </ac:spMkLst>
        </pc:spChg>
        <pc:spChg chg="mod">
          <ac:chgData name="Fergus Caskey" userId="3606ede0-ea83-4955-9435-fb88e8071476" providerId="ADAL" clId="{275E40A8-568C-417D-8A5E-E5514EBCBA01}" dt="2021-12-03T07:21:20.382" v="293" actId="6549"/>
          <ac:spMkLst>
            <pc:docMk/>
            <pc:sldMk cId="445354782" sldId="256"/>
            <ac:spMk id="7" creationId="{1E7558D4-95AE-4FEB-9744-7998329DF06D}"/>
          </ac:spMkLst>
        </pc:spChg>
        <pc:spChg chg="mod">
          <ac:chgData name="Fergus Caskey" userId="3606ede0-ea83-4955-9435-fb88e8071476" providerId="ADAL" clId="{275E40A8-568C-417D-8A5E-E5514EBCBA01}" dt="2021-12-03T07:23:17.432" v="321" actId="14100"/>
          <ac:spMkLst>
            <pc:docMk/>
            <pc:sldMk cId="445354782" sldId="256"/>
            <ac:spMk id="8" creationId="{D015B55A-8B64-479C-A5F8-227D4F3C5D77}"/>
          </ac:spMkLst>
        </pc:spChg>
        <pc:spChg chg="mod">
          <ac:chgData name="Fergus Caskey" userId="3606ede0-ea83-4955-9435-fb88e8071476" providerId="ADAL" clId="{275E40A8-568C-417D-8A5E-E5514EBCBA01}" dt="2021-12-03T07:23:30.207" v="356" actId="14100"/>
          <ac:spMkLst>
            <pc:docMk/>
            <pc:sldMk cId="445354782" sldId="256"/>
            <ac:spMk id="9" creationId="{A0761E65-AFAC-4A23-BDFB-D011B358CF12}"/>
          </ac:spMkLst>
        </pc:spChg>
        <pc:spChg chg="mod">
          <ac:chgData name="Fergus Caskey" userId="3606ede0-ea83-4955-9435-fb88e8071476" providerId="ADAL" clId="{275E40A8-568C-417D-8A5E-E5514EBCBA01}" dt="2021-12-03T07:35:33.834" v="392" actId="20577"/>
          <ac:spMkLst>
            <pc:docMk/>
            <pc:sldMk cId="445354782" sldId="256"/>
            <ac:spMk id="10" creationId="{C3B98B77-82E5-44CD-A7EA-A4A7D5376439}"/>
          </ac:spMkLst>
        </pc:spChg>
        <pc:spChg chg="mod">
          <ac:chgData name="Fergus Caskey" userId="3606ede0-ea83-4955-9435-fb88e8071476" providerId="ADAL" clId="{275E40A8-568C-417D-8A5E-E5514EBCBA01}" dt="2021-12-05T11:23:33.239" v="597" actId="6549"/>
          <ac:spMkLst>
            <pc:docMk/>
            <pc:sldMk cId="445354782" sldId="256"/>
            <ac:spMk id="12" creationId="{1954A57B-A006-4DB6-941C-10D16256CB58}"/>
          </ac:spMkLst>
        </pc:spChg>
        <pc:spChg chg="add mod">
          <ac:chgData name="Fergus Caskey" userId="3606ede0-ea83-4955-9435-fb88e8071476" providerId="ADAL" clId="{275E40A8-568C-417D-8A5E-E5514EBCBA01}" dt="2021-12-05T11:20:43.217" v="478" actId="20577"/>
          <ac:spMkLst>
            <pc:docMk/>
            <pc:sldMk cId="445354782" sldId="256"/>
            <ac:spMk id="13" creationId="{109A4AF5-0D34-4A93-96F3-EE4A438C81A9}"/>
          </ac:spMkLst>
        </pc:spChg>
        <pc:spChg chg="mod">
          <ac:chgData name="Fergus Caskey" userId="3606ede0-ea83-4955-9435-fb88e8071476" providerId="ADAL" clId="{275E40A8-568C-417D-8A5E-E5514EBCBA01}" dt="2021-12-10T08:11:51.772" v="600"/>
          <ac:spMkLst>
            <pc:docMk/>
            <pc:sldMk cId="445354782" sldId="256"/>
            <ac:spMk id="14" creationId="{4ECE9E1D-EBCC-4224-ABC9-EFC4F61AB95D}"/>
          </ac:spMkLst>
        </pc:spChg>
        <pc:spChg chg="del">
          <ac:chgData name="Fergus Caskey" userId="3606ede0-ea83-4955-9435-fb88e8071476" providerId="ADAL" clId="{275E40A8-568C-417D-8A5E-E5514EBCBA01}" dt="2021-12-05T11:16:01.705" v="416" actId="478"/>
          <ac:spMkLst>
            <pc:docMk/>
            <pc:sldMk cId="445354782" sldId="256"/>
            <ac:spMk id="17" creationId="{52B6B19D-CD30-4A02-A4FB-E315FA0DF720}"/>
          </ac:spMkLst>
        </pc:spChg>
        <pc:graphicFrameChg chg="add mod">
          <ac:chgData name="Fergus Caskey" userId="3606ede0-ea83-4955-9435-fb88e8071476" providerId="ADAL" clId="{275E40A8-568C-417D-8A5E-E5514EBCBA01}" dt="2021-12-05T11:18:07.563" v="453"/>
          <ac:graphicFrameMkLst>
            <pc:docMk/>
            <pc:sldMk cId="445354782" sldId="256"/>
            <ac:graphicFrameMk id="11" creationId="{828B7814-1817-43CE-B5BC-96E1BD35492C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Metabolic complications of HRS**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Type I HRS</c:v>
                </c:pt>
                <c:pt idx="1">
                  <c:v>Type II HRS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3.3</c:v>
                </c:pt>
                <c:pt idx="1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60-43D0-B19A-DD623A7A261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Complications related to advanced liver disease*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Type I HRS</c:v>
                </c:pt>
                <c:pt idx="1">
                  <c:v>Type II HRS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26.1</c:v>
                </c:pt>
                <c:pt idx="1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60-43D0-B19A-DD623A7A26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97698959"/>
        <c:axId val="588467199"/>
      </c:barChart>
      <c:catAx>
        <c:axId val="29769895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8467199"/>
        <c:crosses val="autoZero"/>
        <c:auto val="1"/>
        <c:lblAlgn val="ctr"/>
        <c:lblOffset val="100"/>
        <c:noMultiLvlLbl val="0"/>
      </c:catAx>
      <c:valAx>
        <c:axId val="588467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76989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454574440667403"/>
          <c:y val="0.32436630859710869"/>
          <c:w val="0.32221994150730243"/>
          <c:h val="0.509711307683333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350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071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149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80CC8-CFAD-48E3-8AFD-B076A37E5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D967E0-7115-412D-98E8-7D3DDDD93A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2962" y="6459788"/>
            <a:ext cx="1854203" cy="365125"/>
          </a:xfrm>
          <a:prstGeom prst="rect">
            <a:avLst/>
          </a:prstGeom>
        </p:spPr>
        <p:txBody>
          <a:bodyPr/>
          <a:lstStyle/>
          <a:p>
            <a:fld id="{2587F7CB-2407-4525-B083-B496D012C56F}" type="datetimeFigureOut">
              <a:rPr lang="en-GB" smtClean="0"/>
              <a:t>10/12/2021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5175F8-1902-4540-9B04-A487756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640" y="6459788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67536B-8D7D-4FA3-98CD-B7E72EF40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72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371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42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6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780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83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587F7CB-2407-4525-B083-B496D012C56F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66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F7CB-2407-4525-B083-B496D012C56F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49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9B7BF3-8CD9-45C1-B459-D33AEA7BC74E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92A019F-0B73-465B-9D4A-28123189F4B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760" y="166367"/>
            <a:ext cx="1049204" cy="14507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 descr="Text&#10;&#10;Description automatically generated with medium confidence">
            <a:extLst>
              <a:ext uri="{FF2B5EF4-FFF2-40B4-BE49-F238E27FC236}">
                <a16:creationId xmlns:a16="http://schemas.microsoft.com/office/drawing/2014/main" id="{40B82395-6C17-425F-8A28-34AB91C7694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7" y="6420627"/>
            <a:ext cx="382514" cy="38251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CC2D46B-96AE-4907-AD20-EAB71F375803}"/>
              </a:ext>
            </a:extLst>
          </p:cNvPr>
          <p:cNvSpPr txBox="1"/>
          <p:nvPr userDrawn="1"/>
        </p:nvSpPr>
        <p:spPr>
          <a:xfrm>
            <a:off x="457201" y="6349976"/>
            <a:ext cx="3819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official publication of AFRAN</a:t>
            </a:r>
          </a:p>
          <a:p>
            <a:r>
              <a:rPr lang="en-US" sz="1400" dirty="0"/>
              <a:t>The African Association of Nephrology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824033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0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doi.org/10.21804/24-1-4467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E7558D4-95AE-4FEB-9744-7998329DF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12" y="307153"/>
            <a:ext cx="8096036" cy="1305891"/>
          </a:xfrm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0" i="0" u="none" strike="noStrike" baseline="0" dirty="0">
                <a:latin typeface="GillSansStd-Light"/>
              </a:rPr>
              <a:t>Hepatorenal syndrome in cirrhotic patients in Madagascar </a:t>
            </a:r>
            <a:r>
              <a:rPr lang="en-US" sz="2000" b="0" i="0" u="none" strike="noStrike" baseline="0" dirty="0">
                <a:latin typeface="GillSansStd-Light"/>
              </a:rPr>
              <a:t>epidemiology, clinical profile and in-hospital outcomes</a:t>
            </a:r>
            <a:br>
              <a:rPr lang="en-GB" sz="1800" b="0" i="0" u="none" strike="noStrike" baseline="0" dirty="0">
                <a:latin typeface="GillSansStd-Light"/>
              </a:rPr>
            </a:br>
            <a:r>
              <a:rPr lang="en-GB" sz="1800" b="0" i="0" u="none" strike="noStrike" baseline="0" dirty="0">
                <a:latin typeface="GillSansStd-Light"/>
              </a:rPr>
              <a:t>A.L.R. </a:t>
            </a:r>
            <a:r>
              <a:rPr lang="en-GB" sz="1800" b="0" i="0" u="none" strike="noStrike" baseline="0" dirty="0" err="1">
                <a:latin typeface="GillSansStd-Light"/>
              </a:rPr>
              <a:t>Rakotozafindrabe</a:t>
            </a:r>
            <a:r>
              <a:rPr lang="en-GB" sz="1800" b="0" i="0" u="none" strike="noStrike" baseline="0" dirty="0">
                <a:latin typeface="GillSansStd-Light"/>
              </a:rPr>
              <a:t>, C.I. </a:t>
            </a:r>
            <a:r>
              <a:rPr lang="en-GB" sz="1800" b="0" i="0" u="none" strike="noStrike" baseline="0" dirty="0" err="1">
                <a:latin typeface="GillSansStd-Light"/>
              </a:rPr>
              <a:t>Razafindrazoto</a:t>
            </a:r>
            <a:r>
              <a:rPr lang="en-GB" sz="1800" b="0" i="0" u="none" strike="noStrike" baseline="0" dirty="0">
                <a:latin typeface="GillSansStd-Light"/>
              </a:rPr>
              <a:t>, S. </a:t>
            </a:r>
            <a:r>
              <a:rPr lang="en-GB" sz="1800" b="0" i="0" u="none" strike="noStrike" baseline="0" dirty="0" err="1">
                <a:latin typeface="GillSansStd-Light"/>
              </a:rPr>
              <a:t>Maherison</a:t>
            </a:r>
            <a:r>
              <a:rPr lang="en-GB" sz="1800" b="0" i="0" u="none" strike="noStrike" baseline="0" dirty="0">
                <a:latin typeface="GillSansStd-Light"/>
              </a:rPr>
              <a:t> B.M. </a:t>
            </a:r>
            <a:r>
              <a:rPr lang="en-GB" sz="1800" b="0" i="0" u="none" strike="noStrike" baseline="0" dirty="0" err="1">
                <a:latin typeface="GillSansStd-Light"/>
              </a:rPr>
              <a:t>Ralaizanaka</a:t>
            </a:r>
            <a:r>
              <a:rPr lang="en-GB" sz="1800" b="0" i="0" u="none" strike="noStrike" baseline="0" dirty="0">
                <a:latin typeface="GillSansStd-Light"/>
              </a:rPr>
              <a:t>, D.H.H. </a:t>
            </a:r>
            <a:r>
              <a:rPr lang="en-GB" sz="1800" b="0" i="0" u="none" strike="noStrike" baseline="0" dirty="0" err="1">
                <a:latin typeface="GillSansStd-Light"/>
              </a:rPr>
              <a:t>Laingonirina</a:t>
            </a:r>
            <a:r>
              <a:rPr lang="en-GB" sz="1800" b="0" i="0" u="none" strike="noStrike" baseline="0" dirty="0">
                <a:latin typeface="GillSansStd-Light"/>
              </a:rPr>
              <a:t>, J. A. </a:t>
            </a:r>
            <a:r>
              <a:rPr lang="en-GB" sz="1800" b="0" i="0" u="none" strike="noStrike" baseline="0" dirty="0" err="1">
                <a:latin typeface="GillSansStd-Light"/>
              </a:rPr>
              <a:t>Rakotomalala</a:t>
            </a:r>
            <a:r>
              <a:rPr lang="en-GB" sz="1800" b="0" i="0" u="none" strike="noStrike" baseline="0" dirty="0">
                <a:latin typeface="GillSansStd-Light"/>
              </a:rPr>
              <a:t>, N. H.  </a:t>
            </a:r>
            <a:r>
              <a:rPr lang="en-GB" sz="1800" b="0" i="0" u="none" strike="noStrike" baseline="0" dirty="0" err="1">
                <a:latin typeface="GillSansStd-Light"/>
              </a:rPr>
              <a:t>Randriamifidy</a:t>
            </a:r>
            <a:r>
              <a:rPr lang="en-GB" sz="1800" b="0" i="0" u="none" strike="noStrike" baseline="0" dirty="0">
                <a:latin typeface="GillSansStd-Light"/>
              </a:rPr>
              <a:t>, A.S.  </a:t>
            </a:r>
            <a:r>
              <a:rPr lang="en-GB" sz="1800" b="0" i="0" u="none" strike="noStrike" baseline="0" dirty="0" err="1">
                <a:latin typeface="GillSansStd-Light"/>
              </a:rPr>
              <a:t>Rasolonjatovo</a:t>
            </a:r>
            <a:r>
              <a:rPr lang="en-GB" sz="1800" b="0" i="0" u="none" strike="noStrike" baseline="0" dirty="0">
                <a:latin typeface="GillSansStd-Light"/>
              </a:rPr>
              <a:t>, T.H. </a:t>
            </a:r>
            <a:r>
              <a:rPr lang="en-GB" sz="1800" b="0" i="0" u="none" strike="noStrike" baseline="0" dirty="0" err="1">
                <a:latin typeface="GillSansStd-Light"/>
              </a:rPr>
              <a:t>Rabenjanahary</a:t>
            </a:r>
            <a:r>
              <a:rPr lang="en-GB" sz="1800" b="0" i="0" u="none" strike="noStrike" baseline="0" dirty="0">
                <a:latin typeface="GillSansStd-Light"/>
              </a:rPr>
              <a:t>, S.H. </a:t>
            </a:r>
            <a:r>
              <a:rPr lang="en-GB" sz="1800" b="0" i="0" u="none" strike="noStrike" baseline="0" dirty="0" err="1">
                <a:latin typeface="GillSansStd-Light"/>
              </a:rPr>
              <a:t>Razafimahefa</a:t>
            </a:r>
            <a:r>
              <a:rPr lang="en-GB" sz="1800" b="0" i="0" u="none" strike="noStrike" baseline="0" dirty="0">
                <a:latin typeface="GillSansStd-Light"/>
              </a:rPr>
              <a:t>,</a:t>
            </a:r>
            <a:br>
              <a:rPr lang="en-GB" sz="1800" b="0" i="0" u="none" strike="noStrike" baseline="0" dirty="0">
                <a:latin typeface="GillSansStd-Light"/>
              </a:rPr>
            </a:br>
            <a:r>
              <a:rPr lang="en-GB" sz="1800" b="0" i="0" u="none" strike="noStrike" baseline="0" dirty="0">
                <a:latin typeface="GillSansStd-Light"/>
              </a:rPr>
              <a:t>R.M. </a:t>
            </a:r>
            <a:r>
              <a:rPr lang="en-GB" sz="1800" b="0" i="0" u="none" strike="noStrike" baseline="0" dirty="0" err="1">
                <a:latin typeface="GillSansStd-Light"/>
              </a:rPr>
              <a:t>Ramanampamonjy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015B55A-8B64-479C-A5F8-227D4F3C5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4112" y="1846054"/>
            <a:ext cx="4356928" cy="814953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b="1" cap="none" dirty="0">
                <a:solidFill>
                  <a:schemeClr val="tx1"/>
                </a:solidFill>
              </a:rPr>
              <a:t>Background </a:t>
            </a:r>
            <a:r>
              <a:rPr lang="en-US" sz="1400" cap="none" dirty="0">
                <a:solidFill>
                  <a:schemeClr val="tx1"/>
                </a:solidFill>
              </a:rPr>
              <a:t>The objective of this study was to describe the epidemiology, clinical profiles and outcomes of hepatorenal syndrome (HRS) in Madagascar.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0761E65-AFAC-4A23-BDFB-D011B358C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4112" y="2688967"/>
            <a:ext cx="4356928" cy="115356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</a:rPr>
              <a:t>Methods </a:t>
            </a:r>
            <a:r>
              <a:rPr lang="en-US" sz="1400" dirty="0">
                <a:solidFill>
                  <a:schemeClr val="tx1"/>
                </a:solidFill>
              </a:rPr>
              <a:t>A retrospective and descriptive study over a period of 75 months, from January 2011 to March 2017, carried out at the Gastroenterology Unit, University Hospital Joseph </a:t>
            </a:r>
            <a:r>
              <a:rPr lang="en-US" sz="1400" dirty="0" err="1">
                <a:solidFill>
                  <a:schemeClr val="tx1"/>
                </a:solidFill>
              </a:rPr>
              <a:t>Raseta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Befelatanana</a:t>
            </a:r>
            <a:r>
              <a:rPr lang="en-US" sz="1400" dirty="0">
                <a:solidFill>
                  <a:schemeClr val="tx1"/>
                </a:solidFill>
              </a:rPr>
              <a:t>, Antananarivo, Madagascar.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en-US" sz="14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B98B77-82E5-44CD-A7EA-A4A7D5376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01217" y="5435029"/>
            <a:ext cx="4208394" cy="715954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400" b="1" cap="none" dirty="0">
                <a:solidFill>
                  <a:schemeClr val="tx1"/>
                </a:solidFill>
              </a:rPr>
              <a:t>Conclusion </a:t>
            </a:r>
            <a:r>
              <a:rPr lang="en-US" sz="1400" cap="none" dirty="0">
                <a:solidFill>
                  <a:schemeClr val="tx1"/>
                </a:solidFill>
              </a:rPr>
              <a:t>The prevalence of HRS in Madagascar was 7.9%. It affects young people with advanced cirrhosis. The prognosis is grim with a mortality rate of 81%.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54A57B-A006-4DB6-941C-10D16256CB58}"/>
              </a:ext>
            </a:extLst>
          </p:cNvPr>
          <p:cNvSpPr txBox="1"/>
          <p:nvPr/>
        </p:nvSpPr>
        <p:spPr>
          <a:xfrm>
            <a:off x="154112" y="3870495"/>
            <a:ext cx="4356928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/>
              <a:t>Results </a:t>
            </a:r>
            <a:r>
              <a:rPr lang="en-US" sz="1400" dirty="0"/>
              <a:t>The hospital prevalence of decompensated cirrhosis with HRS was 7.9% (41/519), with mean age 49.8 ± 11.33 years. Male gender predominated at 83% (n = 34). History of alcohol (46.3%) and viral hepatitis B (34.1%) were the main </a:t>
            </a:r>
            <a:r>
              <a:rPr lang="en-US" sz="1400" dirty="0" err="1"/>
              <a:t>aetiologies</a:t>
            </a:r>
            <a:r>
              <a:rPr lang="en-US" sz="1400" dirty="0"/>
              <a:t> of cirrhotic disease. Most patients (88%) had a Child-Pugh C score. HRS occurred during the first decompensation (63.4%) and the first years of cirrhosis (81%). Spontaneous bacterial peritonitis (46%) and gastrointestinal bleeding (32%) were the main risk factors. In-hospital mortality was 81% (100% in HRS type 1 and 42.9% in type 2).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CE9E1D-EBCC-4224-ABC9-EFC4F61AB95D}"/>
              </a:ext>
            </a:extLst>
          </p:cNvPr>
          <p:cNvSpPr txBox="1"/>
          <p:nvPr/>
        </p:nvSpPr>
        <p:spPr>
          <a:xfrm>
            <a:off x="4982967" y="6375876"/>
            <a:ext cx="41610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400" dirty="0" err="1">
                <a:solidFill>
                  <a:srgbClr val="000000"/>
                </a:solidFill>
                <a:latin typeface="Merrieweather sans"/>
              </a:rPr>
              <a:t>Afr</a:t>
            </a:r>
            <a:r>
              <a:rPr lang="en-GB" sz="1400" dirty="0">
                <a:solidFill>
                  <a:srgbClr val="000000"/>
                </a:solidFill>
                <a:latin typeface="Merrieweather sans"/>
              </a:rPr>
              <a:t> J Nephrol. 2021; 24 (1):83-88</a:t>
            </a:r>
          </a:p>
          <a:p>
            <a:pPr algn="r"/>
            <a:r>
              <a:rPr lang="en-GB" sz="1400" dirty="0" err="1">
                <a:solidFill>
                  <a:srgbClr val="000000"/>
                </a:solidFill>
                <a:latin typeface="Merrieweather sans"/>
              </a:rPr>
              <a:t>DOI:https</a:t>
            </a:r>
            <a:r>
              <a:rPr lang="en-GB" sz="1400" dirty="0">
                <a:solidFill>
                  <a:srgbClr val="000000"/>
                </a:solidFill>
                <a:latin typeface="Merrieweather sans"/>
              </a:rPr>
              <a:t>://doi.org/10.21804/24-1-4598 </a:t>
            </a:r>
            <a:r>
              <a:rPr lang="en-GB" sz="1400" b="0" i="0" dirty="0">
                <a:solidFill>
                  <a:srgbClr val="009DE5"/>
                </a:solidFill>
                <a:effectLst/>
                <a:latin typeface="Noto Sans"/>
                <a:hlinkClick r:id="rId2"/>
              </a:rPr>
              <a:t> </a:t>
            </a:r>
            <a:endParaRPr lang="en-GB" sz="1400" dirty="0"/>
          </a:p>
        </p:txBody>
      </p:sp>
      <p:graphicFrame>
        <p:nvGraphicFramePr>
          <p:cNvPr id="11" name="Content Placeholder 5">
            <a:extLst>
              <a:ext uri="{FF2B5EF4-FFF2-40B4-BE49-F238E27FC236}">
                <a16:creationId xmlns:a16="http://schemas.microsoft.com/office/drawing/2014/main" id="{828B7814-1817-43CE-B5BC-96E1BD3549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8609716"/>
              </p:ext>
            </p:extLst>
          </p:nvPr>
        </p:nvGraphicFramePr>
        <p:xfrm>
          <a:off x="4982967" y="1856400"/>
          <a:ext cx="3926644" cy="2965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E5AE28D-3E8A-4916-B40A-7507C48F4E37}"/>
              </a:ext>
            </a:extLst>
          </p:cNvPr>
          <p:cNvSpPr txBox="1"/>
          <p:nvPr/>
        </p:nvSpPr>
        <p:spPr>
          <a:xfrm>
            <a:off x="7618287" y="1881326"/>
            <a:ext cx="1291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Fig. Causes of death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9A4AF5-0D34-4A93-96F3-EE4A438C81A9}"/>
              </a:ext>
            </a:extLst>
          </p:cNvPr>
          <p:cNvSpPr txBox="1"/>
          <p:nvPr/>
        </p:nvSpPr>
        <p:spPr>
          <a:xfrm>
            <a:off x="4701217" y="4754623"/>
            <a:ext cx="4582274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50" dirty="0">
                <a:latin typeface="Calibri" panose="020F0502020204030204" pitchFamily="34" charset="0"/>
                <a:cs typeface="Calibri" panose="020F0502020204030204" pitchFamily="34" charset="0"/>
              </a:rPr>
              <a:t>*Hepatic encephalopathy, haemorrhagic shock, spontaneous bacterial peritonitis, hepatocellular carcinoma, acute pulmonary oedema, septic shock.**H</a:t>
            </a:r>
            <a:r>
              <a:rPr lang="en-GB" sz="105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yperkalaemia, metabolic acidosis, azotaemia; 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35478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0AC15A9EDE924D9B1CF378CF521DD4" ma:contentTypeVersion="14" ma:contentTypeDescription="Create a new document." ma:contentTypeScope="" ma:versionID="42edde12c5b0c29300d92ed6b084eca1">
  <xsd:schema xmlns:xsd="http://www.w3.org/2001/XMLSchema" xmlns:xs="http://www.w3.org/2001/XMLSchema" xmlns:p="http://schemas.microsoft.com/office/2006/metadata/properties" xmlns:ns3="2b0ef2aa-a255-445d-968b-699022ffb467" xmlns:ns4="7cf0771f-40ef-420d-8fc2-77bc31b5c04c" targetNamespace="http://schemas.microsoft.com/office/2006/metadata/properties" ma:root="true" ma:fieldsID="29d717e8795f102e9019e66bddbd5c01" ns3:_="" ns4:_="">
    <xsd:import namespace="2b0ef2aa-a255-445d-968b-699022ffb467"/>
    <xsd:import namespace="7cf0771f-40ef-420d-8fc2-77bc31b5c04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0ef2aa-a255-445d-968b-699022ffb4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f0771f-40ef-420d-8fc2-77bc31b5c04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1EBF28-8384-4411-96A9-B8417DC2E5D3}">
  <ds:schemaRefs>
    <ds:schemaRef ds:uri="http://purl.org/dc/terms/"/>
    <ds:schemaRef ds:uri="http://schemas.openxmlformats.org/package/2006/metadata/core-properties"/>
    <ds:schemaRef ds:uri="2b0ef2aa-a255-445d-968b-699022ffb467"/>
    <ds:schemaRef ds:uri="http://schemas.microsoft.com/office/2006/documentManagement/types"/>
    <ds:schemaRef ds:uri="http://schemas.microsoft.com/office/infopath/2007/PartnerControls"/>
    <ds:schemaRef ds:uri="7cf0771f-40ef-420d-8fc2-77bc31b5c04c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821E237-1AC8-45CB-97E8-6AA50421C9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0ef2aa-a255-445d-968b-699022ffb467"/>
    <ds:schemaRef ds:uri="7cf0771f-40ef-420d-8fc2-77bc31b5c0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A65955-E984-423D-BF63-1925A289AE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347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GillSansStd-Light</vt:lpstr>
      <vt:lpstr>Merrieweather sans</vt:lpstr>
      <vt:lpstr>Noto Sans</vt:lpstr>
      <vt:lpstr>Retrospect</vt:lpstr>
      <vt:lpstr>Hepatorenal syndrome in cirrhotic patients in Madagascar epidemiology, clinical profile and in-hospital outcomes A.L.R. Rakotozafindrabe, C.I. Razafindrazoto, S. Maherison B.M. Ralaizanaka, D.H.H. Laingonirina, J. A. Rakotomalala, N. H.  Randriamifidy, A.S.  Rasolonjatovo, T.H. Rabenjanahary, S.H. Razafimahefa, R.M. Ramanampamonjy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Fergus Caskey</dc:creator>
  <cp:lastModifiedBy>Fergus Caskey</cp:lastModifiedBy>
  <cp:revision>6</cp:revision>
  <cp:lastPrinted>2021-07-01T14:42:09Z</cp:lastPrinted>
  <dcterms:created xsi:type="dcterms:W3CDTF">2020-12-30T17:20:50Z</dcterms:created>
  <dcterms:modified xsi:type="dcterms:W3CDTF">2021-12-10T08:11:57Z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0x010100510AC15A9EDE924D9B1CF378CF521DD4</vt:lpwstr>
  </property>
</Properties>
</file>