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422A3D-58DE-41B6-8CA8-51A623FEDC99}" v="124" dt="2021-12-15T11:48:12.5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4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gus Caskey" userId="3606ede0-ea83-4955-9435-fb88e8071476" providerId="ADAL" clId="{1D422A3D-58DE-41B6-8CA8-51A623FEDC99}"/>
    <pc:docChg chg="undo custSel modSld">
      <pc:chgData name="Fergus Caskey" userId="3606ede0-ea83-4955-9435-fb88e8071476" providerId="ADAL" clId="{1D422A3D-58DE-41B6-8CA8-51A623FEDC99}" dt="2021-12-15T11:49:15.534" v="233"/>
      <pc:docMkLst>
        <pc:docMk/>
      </pc:docMkLst>
      <pc:sldChg chg="addSp delSp modSp mod">
        <pc:chgData name="Fergus Caskey" userId="3606ede0-ea83-4955-9435-fb88e8071476" providerId="ADAL" clId="{1D422A3D-58DE-41B6-8CA8-51A623FEDC99}" dt="2021-12-15T11:49:15.534" v="233"/>
        <pc:sldMkLst>
          <pc:docMk/>
          <pc:sldMk cId="445354782" sldId="256"/>
        </pc:sldMkLst>
        <pc:spChg chg="mod">
          <ac:chgData name="Fergus Caskey" userId="3606ede0-ea83-4955-9435-fb88e8071476" providerId="ADAL" clId="{1D422A3D-58DE-41B6-8CA8-51A623FEDC99}" dt="2021-12-15T09:39:07.395" v="39" actId="6549"/>
          <ac:spMkLst>
            <pc:docMk/>
            <pc:sldMk cId="445354782" sldId="256"/>
            <ac:spMk id="7" creationId="{1E7558D4-95AE-4FEB-9744-7998329DF06D}"/>
          </ac:spMkLst>
        </pc:spChg>
        <pc:spChg chg="mod">
          <ac:chgData name="Fergus Caskey" userId="3606ede0-ea83-4955-9435-fb88e8071476" providerId="ADAL" clId="{1D422A3D-58DE-41B6-8CA8-51A623FEDC99}" dt="2021-12-15T09:39:50.893" v="49" actId="113"/>
          <ac:spMkLst>
            <pc:docMk/>
            <pc:sldMk cId="445354782" sldId="256"/>
            <ac:spMk id="8" creationId="{D015B55A-8B64-479C-A5F8-227D4F3C5D77}"/>
          </ac:spMkLst>
        </pc:spChg>
        <pc:spChg chg="mod">
          <ac:chgData name="Fergus Caskey" userId="3606ede0-ea83-4955-9435-fb88e8071476" providerId="ADAL" clId="{1D422A3D-58DE-41B6-8CA8-51A623FEDC99}" dt="2021-12-15T09:41:05.773" v="64" actId="6549"/>
          <ac:spMkLst>
            <pc:docMk/>
            <pc:sldMk cId="445354782" sldId="256"/>
            <ac:spMk id="9" creationId="{A0761E65-AFAC-4A23-BDFB-D011B358CF12}"/>
          </ac:spMkLst>
        </pc:spChg>
        <pc:spChg chg="mod">
          <ac:chgData name="Fergus Caskey" userId="3606ede0-ea83-4955-9435-fb88e8071476" providerId="ADAL" clId="{1D422A3D-58DE-41B6-8CA8-51A623FEDC99}" dt="2021-12-15T09:43:06.377" v="84" actId="1076"/>
          <ac:spMkLst>
            <pc:docMk/>
            <pc:sldMk cId="445354782" sldId="256"/>
            <ac:spMk id="10" creationId="{C3B98B77-82E5-44CD-A7EA-A4A7D5376439}"/>
          </ac:spMkLst>
        </pc:spChg>
        <pc:spChg chg="mod">
          <ac:chgData name="Fergus Caskey" userId="3606ede0-ea83-4955-9435-fb88e8071476" providerId="ADAL" clId="{1D422A3D-58DE-41B6-8CA8-51A623FEDC99}" dt="2021-12-15T09:43:41.616" v="95" actId="113"/>
          <ac:spMkLst>
            <pc:docMk/>
            <pc:sldMk cId="445354782" sldId="256"/>
            <ac:spMk id="12" creationId="{1954A57B-A006-4DB6-941C-10D16256CB58}"/>
          </ac:spMkLst>
        </pc:spChg>
        <pc:spChg chg="mod">
          <ac:chgData name="Fergus Caskey" userId="3606ede0-ea83-4955-9435-fb88e8071476" providerId="ADAL" clId="{1D422A3D-58DE-41B6-8CA8-51A623FEDC99}" dt="2021-12-15T11:49:15.534" v="233"/>
          <ac:spMkLst>
            <pc:docMk/>
            <pc:sldMk cId="445354782" sldId="256"/>
            <ac:spMk id="14" creationId="{4ECE9E1D-EBCC-4224-ABC9-EFC4F61AB95D}"/>
          </ac:spMkLst>
        </pc:spChg>
        <pc:spChg chg="del">
          <ac:chgData name="Fergus Caskey" userId="3606ede0-ea83-4955-9435-fb88e8071476" providerId="ADAL" clId="{1D422A3D-58DE-41B6-8CA8-51A623FEDC99}" dt="2021-12-15T11:47:41.419" v="220" actId="478"/>
          <ac:spMkLst>
            <pc:docMk/>
            <pc:sldMk cId="445354782" sldId="256"/>
            <ac:spMk id="17" creationId="{52B6B19D-CD30-4A02-A4FB-E315FA0DF720}"/>
          </ac:spMkLst>
        </pc:spChg>
        <pc:graphicFrameChg chg="add mod">
          <ac:chgData name="Fergus Caskey" userId="3606ede0-ea83-4955-9435-fb88e8071476" providerId="ADAL" clId="{1D422A3D-58DE-41B6-8CA8-51A623FEDC99}" dt="2021-12-15T11:48:12.540" v="224" actId="208"/>
          <ac:graphicFrameMkLst>
            <pc:docMk/>
            <pc:sldMk cId="445354782" sldId="256"/>
            <ac:graphicFrameMk id="11" creationId="{68E4ED92-C113-4EB3-946A-D8F89FFA4C7C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u="none" strike="noStrike" baseline="0" dirty="0"/>
              <a:t>Metabolic disorder on 24-hour urine </a:t>
            </a:r>
            <a:r>
              <a:rPr lang="en-GB" sz="1800" b="0" i="0" u="none" strike="noStrike" baseline="0" dirty="0"/>
              <a:t>collection, by predominant stone type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Sheet2!$B$2</c:f>
              <c:strCache>
                <c:ptCount val="1"/>
                <c:pt idx="0">
                  <c:v>Hypercalcaemia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Sheet2!$A$3:$A$5</c:f>
              <c:strCache>
                <c:ptCount val="3"/>
                <c:pt idx="0">
                  <c:v>Calcium predominant N=77</c:v>
                </c:pt>
                <c:pt idx="1">
                  <c:v>Uric acid predominant N=15</c:v>
                </c:pt>
                <c:pt idx="2">
                  <c:v>Other N=10</c:v>
                </c:pt>
              </c:strCache>
            </c:strRef>
          </c:cat>
          <c:val>
            <c:numRef>
              <c:f>Sheet2!$B$3:$B$5</c:f>
              <c:numCache>
                <c:formatCode>General</c:formatCode>
                <c:ptCount val="3"/>
                <c:pt idx="0">
                  <c:v>20.3</c:v>
                </c:pt>
                <c:pt idx="1">
                  <c:v>20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1D-445D-8F25-D575797CB1AE}"/>
            </c:ext>
          </c:extLst>
        </c:ser>
        <c:ser>
          <c:idx val="1"/>
          <c:order val="1"/>
          <c:tx>
            <c:strRef>
              <c:f>Sheet2!$C$2</c:f>
              <c:strCache>
                <c:ptCount val="1"/>
                <c:pt idx="0">
                  <c:v>Hyperuricaemia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Sheet2!$A$3:$A$5</c:f>
              <c:strCache>
                <c:ptCount val="3"/>
                <c:pt idx="0">
                  <c:v>Calcium predominant N=77</c:v>
                </c:pt>
                <c:pt idx="1">
                  <c:v>Uric acid predominant N=15</c:v>
                </c:pt>
                <c:pt idx="2">
                  <c:v>Other N=10</c:v>
                </c:pt>
              </c:strCache>
            </c:strRef>
          </c:cat>
          <c:val>
            <c:numRef>
              <c:f>Sheet2!$C$3:$C$5</c:f>
              <c:numCache>
                <c:formatCode>General</c:formatCode>
                <c:ptCount val="3"/>
                <c:pt idx="0">
                  <c:v>26.1</c:v>
                </c:pt>
                <c:pt idx="1">
                  <c:v>46.7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1D-445D-8F25-D575797CB1AE}"/>
            </c:ext>
          </c:extLst>
        </c:ser>
        <c:ser>
          <c:idx val="2"/>
          <c:order val="2"/>
          <c:tx>
            <c:strRef>
              <c:f>Sheet2!$D$2</c:f>
              <c:strCache>
                <c:ptCount val="1"/>
                <c:pt idx="0">
                  <c:v>Low urine volume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Sheet2!$A$3:$A$5</c:f>
              <c:strCache>
                <c:ptCount val="3"/>
                <c:pt idx="0">
                  <c:v>Calcium predominant N=77</c:v>
                </c:pt>
                <c:pt idx="1">
                  <c:v>Uric acid predominant N=15</c:v>
                </c:pt>
                <c:pt idx="2">
                  <c:v>Other N=10</c:v>
                </c:pt>
              </c:strCache>
            </c:strRef>
          </c:cat>
          <c:val>
            <c:numRef>
              <c:f>Sheet2!$D$3:$D$5</c:f>
              <c:numCache>
                <c:formatCode>General</c:formatCode>
                <c:ptCount val="3"/>
                <c:pt idx="0">
                  <c:v>10.4</c:v>
                </c:pt>
                <c:pt idx="1">
                  <c:v>7.6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1D-445D-8F25-D575797CB1AE}"/>
            </c:ext>
          </c:extLst>
        </c:ser>
        <c:ser>
          <c:idx val="3"/>
          <c:order val="3"/>
          <c:tx>
            <c:strRef>
              <c:f>Sheet2!$E$2</c:f>
              <c:strCache>
                <c:ptCount val="1"/>
                <c:pt idx="0">
                  <c:v>Hypernatriuria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Sheet2!$A$3:$A$5</c:f>
              <c:strCache>
                <c:ptCount val="3"/>
                <c:pt idx="0">
                  <c:v>Calcium predominant N=77</c:v>
                </c:pt>
                <c:pt idx="1">
                  <c:v>Uric acid predominant N=15</c:v>
                </c:pt>
                <c:pt idx="2">
                  <c:v>Other N=10</c:v>
                </c:pt>
              </c:strCache>
            </c:strRef>
          </c:cat>
          <c:val>
            <c:numRef>
              <c:f>Sheet2!$E$3:$E$5</c:f>
              <c:numCache>
                <c:formatCode>General</c:formatCode>
                <c:ptCount val="3"/>
                <c:pt idx="0">
                  <c:v>6.6</c:v>
                </c:pt>
                <c:pt idx="1">
                  <c:v>26.7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D1D-445D-8F25-D575797CB1AE}"/>
            </c:ext>
          </c:extLst>
        </c:ser>
        <c:ser>
          <c:idx val="4"/>
          <c:order val="4"/>
          <c:tx>
            <c:strRef>
              <c:f>Sheet2!$F$2</c:f>
              <c:strCache>
                <c:ptCount val="1"/>
                <c:pt idx="0">
                  <c:v>Hypercalciuria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Sheet2!$A$3:$A$5</c:f>
              <c:strCache>
                <c:ptCount val="3"/>
                <c:pt idx="0">
                  <c:v>Calcium predominant N=77</c:v>
                </c:pt>
                <c:pt idx="1">
                  <c:v>Uric acid predominant N=15</c:v>
                </c:pt>
                <c:pt idx="2">
                  <c:v>Other N=10</c:v>
                </c:pt>
              </c:strCache>
            </c:strRef>
          </c:cat>
          <c:val>
            <c:numRef>
              <c:f>Sheet2!$F$3:$F$5</c:f>
              <c:numCache>
                <c:formatCode>General</c:formatCode>
                <c:ptCount val="3"/>
                <c:pt idx="0">
                  <c:v>4</c:v>
                </c:pt>
                <c:pt idx="1">
                  <c:v>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1D-445D-8F25-D575797CB1AE}"/>
            </c:ext>
          </c:extLst>
        </c:ser>
        <c:ser>
          <c:idx val="5"/>
          <c:order val="5"/>
          <c:tx>
            <c:strRef>
              <c:f>Sheet2!$G$2</c:f>
              <c:strCache>
                <c:ptCount val="1"/>
                <c:pt idx="0">
                  <c:v>Mild hypercalciuria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Sheet2!$A$3:$A$5</c:f>
              <c:strCache>
                <c:ptCount val="3"/>
                <c:pt idx="0">
                  <c:v>Calcium predominant N=77</c:v>
                </c:pt>
                <c:pt idx="1">
                  <c:v>Uric acid predominant N=15</c:v>
                </c:pt>
                <c:pt idx="2">
                  <c:v>Other N=10</c:v>
                </c:pt>
              </c:strCache>
            </c:strRef>
          </c:cat>
          <c:val>
            <c:numRef>
              <c:f>Sheet2!$G$3:$G$5</c:f>
              <c:numCache>
                <c:formatCode>General</c:formatCode>
                <c:ptCount val="3"/>
                <c:pt idx="0">
                  <c:v>20</c:v>
                </c:pt>
                <c:pt idx="1">
                  <c:v>20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D1D-445D-8F25-D575797CB1AE}"/>
            </c:ext>
          </c:extLst>
        </c:ser>
        <c:ser>
          <c:idx val="6"/>
          <c:order val="6"/>
          <c:tx>
            <c:strRef>
              <c:f>Sheet2!$H$2</c:f>
              <c:strCache>
                <c:ptCount val="1"/>
                <c:pt idx="0">
                  <c:v>Hyperoxaluria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Sheet2!$A$3:$A$5</c:f>
              <c:strCache>
                <c:ptCount val="3"/>
                <c:pt idx="0">
                  <c:v>Calcium predominant N=77</c:v>
                </c:pt>
                <c:pt idx="1">
                  <c:v>Uric acid predominant N=15</c:v>
                </c:pt>
                <c:pt idx="2">
                  <c:v>Other N=10</c:v>
                </c:pt>
              </c:strCache>
            </c:strRef>
          </c:cat>
          <c:val>
            <c:numRef>
              <c:f>Sheet2!$H$3:$H$5</c:f>
              <c:numCache>
                <c:formatCode>General</c:formatCode>
                <c:ptCount val="3"/>
                <c:pt idx="0">
                  <c:v>9.1</c:v>
                </c:pt>
                <c:pt idx="1">
                  <c:v>7.1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D1D-445D-8F25-D575797CB1AE}"/>
            </c:ext>
          </c:extLst>
        </c:ser>
        <c:ser>
          <c:idx val="7"/>
          <c:order val="7"/>
          <c:tx>
            <c:strRef>
              <c:f>Sheet2!$I$2</c:f>
              <c:strCache>
                <c:ptCount val="1"/>
                <c:pt idx="0">
                  <c:v>Hyperuricosuria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Sheet2!$A$3:$A$5</c:f>
              <c:strCache>
                <c:ptCount val="3"/>
                <c:pt idx="0">
                  <c:v>Calcium predominant N=77</c:v>
                </c:pt>
                <c:pt idx="1">
                  <c:v>Uric acid predominant N=15</c:v>
                </c:pt>
                <c:pt idx="2">
                  <c:v>Other N=10</c:v>
                </c:pt>
              </c:strCache>
            </c:strRef>
          </c:cat>
          <c:val>
            <c:numRef>
              <c:f>Sheet2!$I$3:$I$5</c:f>
              <c:numCache>
                <c:formatCode>General</c:formatCode>
                <c:ptCount val="3"/>
                <c:pt idx="0">
                  <c:v>12.2</c:v>
                </c:pt>
                <c:pt idx="1">
                  <c:v>26.7</c:v>
                </c:pt>
                <c:pt idx="2">
                  <c:v>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D1D-445D-8F25-D575797CB1AE}"/>
            </c:ext>
          </c:extLst>
        </c:ser>
        <c:ser>
          <c:idx val="8"/>
          <c:order val="8"/>
          <c:tx>
            <c:strRef>
              <c:f>Sheet2!$J$2</c:f>
              <c:strCache>
                <c:ptCount val="1"/>
                <c:pt idx="0">
                  <c:v>Hyperphosphaturia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Sheet2!$A$3:$A$5</c:f>
              <c:strCache>
                <c:ptCount val="3"/>
                <c:pt idx="0">
                  <c:v>Calcium predominant N=77</c:v>
                </c:pt>
                <c:pt idx="1">
                  <c:v>Uric acid predominant N=15</c:v>
                </c:pt>
                <c:pt idx="2">
                  <c:v>Other N=10</c:v>
                </c:pt>
              </c:strCache>
            </c:strRef>
          </c:cat>
          <c:val>
            <c:numRef>
              <c:f>Sheet2!$J$3:$J$5</c:f>
              <c:numCache>
                <c:formatCode>General</c:formatCode>
                <c:ptCount val="3"/>
                <c:pt idx="0">
                  <c:v>8</c:v>
                </c:pt>
                <c:pt idx="1">
                  <c:v>6.7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D1D-445D-8F25-D575797CB1AE}"/>
            </c:ext>
          </c:extLst>
        </c:ser>
        <c:ser>
          <c:idx val="9"/>
          <c:order val="9"/>
          <c:tx>
            <c:strRef>
              <c:f>Sheet2!$K$2</c:f>
              <c:strCache>
                <c:ptCount val="1"/>
                <c:pt idx="0">
                  <c:v>Hypocitraturia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Sheet2!$A$3:$A$5</c:f>
              <c:strCache>
                <c:ptCount val="3"/>
                <c:pt idx="0">
                  <c:v>Calcium predominant N=77</c:v>
                </c:pt>
                <c:pt idx="1">
                  <c:v>Uric acid predominant N=15</c:v>
                </c:pt>
                <c:pt idx="2">
                  <c:v>Other N=10</c:v>
                </c:pt>
              </c:strCache>
            </c:strRef>
          </c:cat>
          <c:val>
            <c:numRef>
              <c:f>Sheet2!$K$3:$K$5</c:f>
              <c:numCache>
                <c:formatCode>General</c:formatCode>
                <c:ptCount val="3"/>
                <c:pt idx="0">
                  <c:v>62.3</c:v>
                </c:pt>
                <c:pt idx="1">
                  <c:v>40</c:v>
                </c:pt>
                <c:pt idx="2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D1D-445D-8F25-D575797CB1AE}"/>
            </c:ext>
          </c:extLst>
        </c:ser>
        <c:ser>
          <c:idx val="10"/>
          <c:order val="10"/>
          <c:tx>
            <c:strRef>
              <c:f>Sheet2!$L$2</c:f>
              <c:strCache>
                <c:ptCount val="1"/>
                <c:pt idx="0">
                  <c:v>Hypomagnesiuria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Sheet2!$A$3:$A$5</c:f>
              <c:strCache>
                <c:ptCount val="3"/>
                <c:pt idx="0">
                  <c:v>Calcium predominant N=77</c:v>
                </c:pt>
                <c:pt idx="1">
                  <c:v>Uric acid predominant N=15</c:v>
                </c:pt>
                <c:pt idx="2">
                  <c:v>Other N=10</c:v>
                </c:pt>
              </c:strCache>
            </c:strRef>
          </c:cat>
          <c:val>
            <c:numRef>
              <c:f>Sheet2!$L$3:$L$5</c:f>
              <c:numCache>
                <c:formatCode>General</c:formatCode>
                <c:ptCount val="3"/>
                <c:pt idx="0">
                  <c:v>38.4</c:v>
                </c:pt>
                <c:pt idx="1">
                  <c:v>53.8</c:v>
                </c:pt>
                <c:pt idx="2">
                  <c:v>37.5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D1D-445D-8F25-D575797CB1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1400136"/>
        <c:axId val="541400792"/>
      </c:barChart>
      <c:catAx>
        <c:axId val="541400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400792"/>
        <c:crosses val="autoZero"/>
        <c:auto val="1"/>
        <c:lblAlgn val="ctr"/>
        <c:lblOffset val="100"/>
        <c:noMultiLvlLbl val="0"/>
      </c:catAx>
      <c:valAx>
        <c:axId val="541400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400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5594661526463537E-2"/>
          <c:y val="0.23266418354100188"/>
          <c:w val="0.76656154342963134"/>
          <c:h val="0.13559467624328161"/>
        </c:manualLayout>
      </c:layout>
      <c:overlay val="0"/>
      <c:spPr>
        <a:solidFill>
          <a:schemeClr val="bg1"/>
        </a:solidFill>
        <a:ln>
          <a:solidFill>
            <a:schemeClr val="bg1">
              <a:lumMod val="85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35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071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149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0CC8-CFAD-48E3-8AFD-B076A37E5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D967E0-7115-412D-98E8-7D3DDDD93A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2962" y="6459788"/>
            <a:ext cx="1854203" cy="365125"/>
          </a:xfrm>
          <a:prstGeom prst="rect">
            <a:avLst/>
          </a:prstGeom>
        </p:spPr>
        <p:txBody>
          <a:bodyPr/>
          <a:lstStyle/>
          <a:p>
            <a:fld id="{2587F7CB-2407-4525-B083-B496D012C56F}" type="datetimeFigureOut">
              <a:rPr lang="en-GB" smtClean="0"/>
              <a:t>15/12/2021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5175F8-1902-4540-9B04-A487756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640" y="6459788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67536B-8D7D-4FA3-98CD-B7E72EF40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72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37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42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6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780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8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587F7CB-2407-4525-B083-B496D012C56F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66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49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92A019F-0B73-465B-9D4A-28123189F4B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760" y="166367"/>
            <a:ext cx="1049204" cy="14507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 descr="Text&#10;&#10;Description automatically generated with medium confidence">
            <a:extLst>
              <a:ext uri="{FF2B5EF4-FFF2-40B4-BE49-F238E27FC236}">
                <a16:creationId xmlns:a16="http://schemas.microsoft.com/office/drawing/2014/main" id="{40B82395-6C17-425F-8A28-34AB91C7694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7" y="6420627"/>
            <a:ext cx="382514" cy="38251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CC2D46B-96AE-4907-AD20-EAB71F375803}"/>
              </a:ext>
            </a:extLst>
          </p:cNvPr>
          <p:cNvSpPr txBox="1"/>
          <p:nvPr userDrawn="1"/>
        </p:nvSpPr>
        <p:spPr>
          <a:xfrm>
            <a:off x="457201" y="6349976"/>
            <a:ext cx="3819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official publication of AFRAN</a:t>
            </a:r>
          </a:p>
          <a:p>
            <a:r>
              <a:rPr lang="en-US" sz="1400" dirty="0"/>
              <a:t>The African Association of Nephrology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824033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0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doi.org/10.21804/24-1-4467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E7558D4-95AE-4FEB-9744-7998329DF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12" y="307153"/>
            <a:ext cx="7613151" cy="1305891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0" i="0" u="none" strike="noStrike" baseline="0" dirty="0">
                <a:latin typeface="GillSansStd-Light"/>
              </a:rPr>
              <a:t>Twenty four-hour urine collection is appropriate in a</a:t>
            </a:r>
            <a:br>
              <a:rPr lang="en-US" sz="2800" b="0" i="0" u="none" strike="noStrike" baseline="0" dirty="0">
                <a:latin typeface="GillSansStd-Light"/>
              </a:rPr>
            </a:br>
            <a:r>
              <a:rPr lang="en-US" sz="2800" b="0" i="0" u="none" strike="noStrike" baseline="0" dirty="0">
                <a:latin typeface="GillSansStd-Light"/>
              </a:rPr>
              <a:t>cohort of South African renal stone formers</a:t>
            </a:r>
            <a:br>
              <a:rPr lang="en-GB" sz="1800" b="0" i="0" u="none" strike="noStrike" baseline="0" dirty="0">
                <a:latin typeface="GillSansStd-Light"/>
              </a:rPr>
            </a:br>
            <a:br>
              <a:rPr lang="en-GB" sz="1800" b="0" i="0" u="none" strike="noStrike" baseline="0" dirty="0">
                <a:latin typeface="GillSansStd-Light"/>
              </a:rPr>
            </a:br>
            <a:r>
              <a:rPr lang="en-GB" sz="1800" b="0" i="0" u="none" strike="noStrike" baseline="0" dirty="0">
                <a:latin typeface="GillSansStd-Light"/>
              </a:rPr>
              <a:t>L </a:t>
            </a:r>
            <a:r>
              <a:rPr lang="en-GB" sz="1800" b="0" i="0" u="none" strike="noStrike" baseline="0" dirty="0" err="1">
                <a:latin typeface="GillSansStd-Light"/>
              </a:rPr>
              <a:t>Kaestner</a:t>
            </a:r>
            <a:r>
              <a:rPr lang="en-GB" sz="1800" b="0" i="0" u="none" strike="noStrike" baseline="0" dirty="0">
                <a:latin typeface="GillSansStd-Light"/>
              </a:rPr>
              <a:t>, J Lazarus, E Muller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015B55A-8B64-479C-A5F8-227D4F3C5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4112" y="1846054"/>
            <a:ext cx="4356928" cy="1092356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1" cap="none" dirty="0">
                <a:solidFill>
                  <a:schemeClr val="tx1"/>
                </a:solidFill>
              </a:rPr>
              <a:t>Background</a:t>
            </a:r>
            <a:r>
              <a:rPr lang="en-US" sz="1400" cap="none" dirty="0">
                <a:solidFill>
                  <a:schemeClr val="tx1"/>
                </a:solidFill>
              </a:rPr>
              <a:t> To report the prevalence of metabolic abnormalities found in an urban South African population of stone formers and thereby determine whether international guidelines on 24-hour urine collection should be recommended for South African stone formers.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sz="1400" cap="none" dirty="0">
              <a:solidFill>
                <a:schemeClr val="tx1"/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761E65-AFAC-4A23-BDFB-D011B358C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4112" y="3089653"/>
            <a:ext cx="4356928" cy="22940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</a:rPr>
              <a:t>Methods </a:t>
            </a:r>
            <a:r>
              <a:rPr lang="en-US" sz="1400" dirty="0">
                <a:solidFill>
                  <a:schemeClr val="tx1"/>
                </a:solidFill>
              </a:rPr>
              <a:t>A retrospective folder review was conducted on patients who were admitted with renal stones or who had renal stone procedures between 1 November 2014 and 31 March 2020, with a confirmed history of renal calculi and who had 24-hour urine collection at a tertiary </a:t>
            </a:r>
            <a:r>
              <a:rPr lang="en-US" sz="1400" dirty="0" err="1">
                <a:solidFill>
                  <a:schemeClr val="tx1"/>
                </a:solidFill>
              </a:rPr>
              <a:t>centre</a:t>
            </a:r>
            <a:r>
              <a:rPr lang="en-US" sz="1400" dirty="0">
                <a:solidFill>
                  <a:schemeClr val="tx1"/>
                </a:solidFill>
              </a:rPr>
              <a:t> renal stone clinic. A 24-hour urine collection was performed once patients were stone-free while on their regular diet and routine lifestyle.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en-US" sz="14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B98B77-82E5-44CD-A7EA-A4A7D5376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81494" y="4983221"/>
            <a:ext cx="4208394" cy="1247180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400" b="1" cap="none" dirty="0">
                <a:solidFill>
                  <a:schemeClr val="tx1"/>
                </a:solidFill>
              </a:rPr>
              <a:t>Conclusion </a:t>
            </a:r>
            <a:r>
              <a:rPr lang="en-US" sz="1400" cap="none" dirty="0">
                <a:solidFill>
                  <a:schemeClr val="tx1"/>
                </a:solidFill>
              </a:rPr>
              <a:t> The prevalence of risk factors was high and seemed similar to that of other populations, except for a higher prevalence of hypocitraturia. Risk factors seem similar across stone types. Internationally recommend-ed guidelines for 24-hour urine studies are therefore applicable and appropriate for this population.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54A57B-A006-4DB6-941C-10D16256CB58}"/>
              </a:ext>
            </a:extLst>
          </p:cNvPr>
          <p:cNvSpPr txBox="1"/>
          <p:nvPr/>
        </p:nvSpPr>
        <p:spPr>
          <a:xfrm>
            <a:off x="154112" y="5016920"/>
            <a:ext cx="4356928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/>
              <a:t>Results </a:t>
            </a:r>
            <a:r>
              <a:rPr lang="en-US" sz="1400" dirty="0"/>
              <a:t>175 patients with metabolic studies were included (65 females and 110 males). The mean age was 53.8 ±13.6 years. The commonest metabolic risk factors were hypocitraturia (61.0%), </a:t>
            </a:r>
            <a:r>
              <a:rPr lang="en-US" sz="1400" dirty="0" err="1"/>
              <a:t>hypomagnesiuria</a:t>
            </a:r>
            <a:r>
              <a:rPr lang="en-US" sz="1400" dirty="0"/>
              <a:t> (41.1%), mild hypercalciuria (22.0%), and hyperuricosuria (20.2%).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CE9E1D-EBCC-4224-ABC9-EFC4F61AB95D}"/>
              </a:ext>
            </a:extLst>
          </p:cNvPr>
          <p:cNvSpPr txBox="1"/>
          <p:nvPr/>
        </p:nvSpPr>
        <p:spPr>
          <a:xfrm>
            <a:off x="4982967" y="6375876"/>
            <a:ext cx="41610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400" dirty="0" err="1">
                <a:solidFill>
                  <a:srgbClr val="000000"/>
                </a:solidFill>
                <a:latin typeface="Merrieweather sans"/>
              </a:rPr>
              <a:t>Afr</a:t>
            </a:r>
            <a:r>
              <a:rPr lang="en-GB" sz="1400" dirty="0">
                <a:solidFill>
                  <a:srgbClr val="000000"/>
                </a:solidFill>
                <a:latin typeface="Merrieweather sans"/>
              </a:rPr>
              <a:t> J Nephrol. 2021; 24 (1): 68-74</a:t>
            </a:r>
          </a:p>
          <a:p>
            <a:pPr algn="r"/>
            <a:r>
              <a:rPr lang="en-GB" sz="1400" dirty="0">
                <a:solidFill>
                  <a:srgbClr val="000000"/>
                </a:solidFill>
                <a:latin typeface="Merrieweather sans"/>
              </a:rPr>
              <a:t>DOI: https://doi.org/10.21804/24-1-4543</a:t>
            </a:r>
            <a:r>
              <a:rPr lang="en-GB" sz="1400" b="0" i="0" dirty="0">
                <a:solidFill>
                  <a:srgbClr val="009DE5"/>
                </a:solidFill>
                <a:effectLst/>
                <a:latin typeface="Noto Sans"/>
                <a:hlinkClick r:id="rId2"/>
              </a:rPr>
              <a:t> </a:t>
            </a:r>
            <a:endParaRPr lang="en-GB" sz="1400" dirty="0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68E4ED92-C113-4EB3-946A-D8F89FFA4C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0912783"/>
              </p:ext>
            </p:extLst>
          </p:nvPr>
        </p:nvGraphicFramePr>
        <p:xfrm>
          <a:off x="4781494" y="1690302"/>
          <a:ext cx="4208394" cy="412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4535478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261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GillSansStd-Light</vt:lpstr>
      <vt:lpstr>Merrieweather sans</vt:lpstr>
      <vt:lpstr>Noto Sans</vt:lpstr>
      <vt:lpstr>Retrospect</vt:lpstr>
      <vt:lpstr>Twenty four-hour urine collection is appropriate in a cohort of South African renal stone formers  L Kaestner, J Lazarus, E Muller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Fergus Caskey</dc:creator>
  <cp:lastModifiedBy>Fergus Caskey</cp:lastModifiedBy>
  <cp:revision>6</cp:revision>
  <cp:lastPrinted>2021-07-01T14:42:09Z</cp:lastPrinted>
  <dcterms:created xsi:type="dcterms:W3CDTF">2020-12-30T17:20:50Z</dcterms:created>
  <dcterms:modified xsi:type="dcterms:W3CDTF">2021-12-15T11:49:19Z</dcterms:modified>
</cp:coreProperties>
</file>