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4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gus Caskey" userId="3606ede0-ea83-4955-9435-fb88e8071476" providerId="ADAL" clId="{B2342870-E262-4106-9E67-96F6602C63B2}"/>
    <pc:docChg chg="undo redo custSel modSld modMainMaster">
      <pc:chgData name="Fergus Caskey" userId="3606ede0-ea83-4955-9435-fb88e8071476" providerId="ADAL" clId="{B2342870-E262-4106-9E67-96F6602C63B2}" dt="2021-07-04T14:09:52.046" v="693" actId="20577"/>
      <pc:docMkLst>
        <pc:docMk/>
      </pc:docMkLst>
      <pc:sldChg chg="addSp modSp mod">
        <pc:chgData name="Fergus Caskey" userId="3606ede0-ea83-4955-9435-fb88e8071476" providerId="ADAL" clId="{B2342870-E262-4106-9E67-96F6602C63B2}" dt="2021-07-04T14:09:52.046" v="693" actId="20577"/>
        <pc:sldMkLst>
          <pc:docMk/>
          <pc:sldMk cId="445354782" sldId="256"/>
        </pc:sldMkLst>
        <pc:spChg chg="mod">
          <ac:chgData name="Fergus Caskey" userId="3606ede0-ea83-4955-9435-fb88e8071476" providerId="ADAL" clId="{B2342870-E262-4106-9E67-96F6602C63B2}" dt="2021-07-04T14:09:52.046" v="693" actId="20577"/>
          <ac:spMkLst>
            <pc:docMk/>
            <pc:sldMk cId="445354782" sldId="256"/>
            <ac:spMk id="7" creationId="{1E7558D4-95AE-4FEB-9744-7998329DF06D}"/>
          </ac:spMkLst>
        </pc:spChg>
        <pc:spChg chg="mod">
          <ac:chgData name="Fergus Caskey" userId="3606ede0-ea83-4955-9435-fb88e8071476" providerId="ADAL" clId="{B2342870-E262-4106-9E67-96F6602C63B2}" dt="2021-07-04T13:58:20.491" v="331" actId="14100"/>
          <ac:spMkLst>
            <pc:docMk/>
            <pc:sldMk cId="445354782" sldId="256"/>
            <ac:spMk id="8" creationId="{D015B55A-8B64-479C-A5F8-227D4F3C5D77}"/>
          </ac:spMkLst>
        </pc:spChg>
        <pc:spChg chg="mod">
          <ac:chgData name="Fergus Caskey" userId="3606ede0-ea83-4955-9435-fb88e8071476" providerId="ADAL" clId="{B2342870-E262-4106-9E67-96F6602C63B2}" dt="2021-07-04T14:02:06.490" v="496" actId="20577"/>
          <ac:spMkLst>
            <pc:docMk/>
            <pc:sldMk cId="445354782" sldId="256"/>
            <ac:spMk id="9" creationId="{A0761E65-AFAC-4A23-BDFB-D011B358CF12}"/>
          </ac:spMkLst>
        </pc:spChg>
        <pc:spChg chg="mod">
          <ac:chgData name="Fergus Caskey" userId="3606ede0-ea83-4955-9435-fb88e8071476" providerId="ADAL" clId="{B2342870-E262-4106-9E67-96F6602C63B2}" dt="2021-07-04T14:03:15.225" v="536" actId="1036"/>
          <ac:spMkLst>
            <pc:docMk/>
            <pc:sldMk cId="445354782" sldId="256"/>
            <ac:spMk id="10" creationId="{C3B98B77-82E5-44CD-A7EA-A4A7D5376439}"/>
          </ac:spMkLst>
        </pc:spChg>
        <pc:spChg chg="mod">
          <ac:chgData name="Fergus Caskey" userId="3606ede0-ea83-4955-9435-fb88e8071476" providerId="ADAL" clId="{B2342870-E262-4106-9E67-96F6602C63B2}" dt="2021-07-04T14:02:47.685" v="519" actId="1035"/>
          <ac:spMkLst>
            <pc:docMk/>
            <pc:sldMk cId="445354782" sldId="256"/>
            <ac:spMk id="12" creationId="{1954A57B-A006-4DB6-941C-10D16256CB58}"/>
          </ac:spMkLst>
        </pc:spChg>
        <pc:spChg chg="mod">
          <ac:chgData name="Fergus Caskey" userId="3606ede0-ea83-4955-9435-fb88e8071476" providerId="ADAL" clId="{B2342870-E262-4106-9E67-96F6602C63B2}" dt="2021-07-04T14:09:21.504" v="683"/>
          <ac:spMkLst>
            <pc:docMk/>
            <pc:sldMk cId="445354782" sldId="256"/>
            <ac:spMk id="14" creationId="{4ECE9E1D-EBCC-4224-ABC9-EFC4F61AB95D}"/>
          </ac:spMkLst>
        </pc:spChg>
        <pc:spChg chg="mod">
          <ac:chgData name="Fergus Caskey" userId="3606ede0-ea83-4955-9435-fb88e8071476" providerId="ADAL" clId="{B2342870-E262-4106-9E67-96F6602C63B2}" dt="2021-07-04T14:08:26.158" v="673" actId="6549"/>
          <ac:spMkLst>
            <pc:docMk/>
            <pc:sldMk cId="445354782" sldId="256"/>
            <ac:spMk id="17" creationId="{52B6B19D-CD30-4A02-A4FB-E315FA0DF720}"/>
          </ac:spMkLst>
        </pc:spChg>
        <pc:picChg chg="add mod">
          <ac:chgData name="Fergus Caskey" userId="3606ede0-ea83-4955-9435-fb88e8071476" providerId="ADAL" clId="{B2342870-E262-4106-9E67-96F6602C63B2}" dt="2021-07-04T14:06:10.936" v="540" actId="14100"/>
          <ac:picMkLst>
            <pc:docMk/>
            <pc:sldMk cId="445354782" sldId="256"/>
            <ac:picMk id="3" creationId="{00456CC7-5962-45FB-B012-1D725C76D831}"/>
          </ac:picMkLst>
        </pc:picChg>
      </pc:sldChg>
      <pc:sldMasterChg chg="modSp mod">
        <pc:chgData name="Fergus Caskey" userId="3606ede0-ea83-4955-9435-fb88e8071476" providerId="ADAL" clId="{B2342870-E262-4106-9E67-96F6602C63B2}" dt="2021-07-04T13:56:17.280" v="115" actId="1036"/>
        <pc:sldMasterMkLst>
          <pc:docMk/>
          <pc:sldMasterMk cId="3824033310" sldId="2147483673"/>
        </pc:sldMasterMkLst>
        <pc:cxnChg chg="mod">
          <ac:chgData name="Fergus Caskey" userId="3606ede0-ea83-4955-9435-fb88e8071476" providerId="ADAL" clId="{B2342870-E262-4106-9E67-96F6602C63B2}" dt="2021-07-04T13:56:17.280" v="115" actId="1036"/>
          <ac:cxnSpMkLst>
            <pc:docMk/>
            <pc:sldMasterMk cId="3824033310" sldId="2147483673"/>
            <ac:cxnSpMk id="10" creationId="{00000000-0000-0000-0000-000000000000}"/>
          </ac:cxnSpMkLst>
        </pc:cxn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35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071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149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0CC8-CFAD-48E3-8AFD-B076A37E5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D967E0-7115-412D-98E8-7D3DDDD93A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2962" y="6459788"/>
            <a:ext cx="1854203" cy="365125"/>
          </a:xfrm>
          <a:prstGeom prst="rect">
            <a:avLst/>
          </a:prstGeom>
        </p:spPr>
        <p:txBody>
          <a:bodyPr/>
          <a:lstStyle/>
          <a:p>
            <a:fld id="{2587F7CB-2407-4525-B083-B496D012C56F}" type="datetimeFigureOut">
              <a:rPr lang="en-GB" smtClean="0"/>
              <a:t>04/07/2021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5175F8-1902-4540-9B04-A487756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40" y="6459788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67536B-8D7D-4FA3-98CD-B7E72EF40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72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37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42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78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8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587F7CB-2407-4525-B083-B496D012C56F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66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9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92A019F-0B73-465B-9D4A-28123189F4B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760" y="166367"/>
            <a:ext cx="1049204" cy="14507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Text&#10;&#10;Description automatically generated with medium confidence">
            <a:extLst>
              <a:ext uri="{FF2B5EF4-FFF2-40B4-BE49-F238E27FC236}">
                <a16:creationId xmlns:a16="http://schemas.microsoft.com/office/drawing/2014/main" id="{40B82395-6C17-425F-8A28-34AB91C7694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7" y="6420627"/>
            <a:ext cx="382514" cy="38251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CC2D46B-96AE-4907-AD20-EAB71F375803}"/>
              </a:ext>
            </a:extLst>
          </p:cNvPr>
          <p:cNvSpPr txBox="1"/>
          <p:nvPr userDrawn="1"/>
        </p:nvSpPr>
        <p:spPr>
          <a:xfrm>
            <a:off x="457201" y="6349976"/>
            <a:ext cx="3819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official publication of AFRAN</a:t>
            </a:r>
          </a:p>
          <a:p>
            <a:r>
              <a:rPr lang="en-US" sz="1400" dirty="0"/>
              <a:t>The African Association of Nephrology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24033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oi.org/10.21804/24-1-4484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E7558D4-95AE-4FEB-9744-7998329DF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12" y="307153"/>
            <a:ext cx="7613151" cy="1305891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0" i="0" u="none" strike="noStrike" baseline="0" dirty="0" err="1">
                <a:latin typeface="GillSansStd-Light"/>
              </a:rPr>
              <a:t>Isonatraemic</a:t>
            </a:r>
            <a:r>
              <a:rPr lang="en-US" sz="2800" b="0" i="0" u="none" strike="noStrike" baseline="0" dirty="0">
                <a:latin typeface="GillSansStd-Light"/>
              </a:rPr>
              <a:t> </a:t>
            </a:r>
            <a:r>
              <a:rPr lang="en-US" sz="2800" b="0" i="0" u="none" strike="noStrike" baseline="0" dirty="0" err="1">
                <a:latin typeface="GillSansStd-Light"/>
              </a:rPr>
              <a:t>haemodialysis</a:t>
            </a:r>
            <a:r>
              <a:rPr lang="en-US" sz="2800" b="0" i="0" u="none" strike="noStrike" baseline="0" dirty="0">
                <a:latin typeface="GillSansStd-Light"/>
              </a:rPr>
              <a:t> in the management of salt and water overload: </a:t>
            </a:r>
            <a:r>
              <a:rPr lang="en-US" sz="2400" b="0" i="0" u="none" strike="noStrike" baseline="0" dirty="0">
                <a:latin typeface="GillSansStd-Light"/>
              </a:rPr>
              <a:t>a crossover trial at an academic hospital in Dakar, Senegal</a:t>
            </a:r>
            <a:br>
              <a:rPr lang="en-GB" sz="1800" b="0" i="0" u="none" strike="noStrike" baseline="0" dirty="0">
                <a:latin typeface="GillSansStd-Light"/>
              </a:rPr>
            </a:br>
            <a:r>
              <a:rPr lang="en-GB" sz="1800" b="0" i="0" u="none" strike="noStrike" baseline="0" dirty="0">
                <a:latin typeface="GillSansStd-Light"/>
              </a:rPr>
              <a:t>Faye M, Ba B, Keita N, Ba SM, Coulibaly CAT, </a:t>
            </a:r>
            <a:r>
              <a:rPr lang="en-GB" sz="1800" b="0" i="0" u="none" strike="noStrike" baseline="0" dirty="0" err="1">
                <a:latin typeface="GillSansStd-Light"/>
              </a:rPr>
              <a:t>Thioune</a:t>
            </a:r>
            <a:r>
              <a:rPr lang="en-GB" sz="1800" b="0" i="0" u="none" strike="noStrike" baseline="0" dirty="0">
                <a:latin typeface="GillSansStd-Light"/>
              </a:rPr>
              <a:t> I, et al. 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015B55A-8B64-479C-A5F8-227D4F3C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4112" y="1815233"/>
            <a:ext cx="4356928" cy="1274420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1" cap="none" dirty="0">
                <a:solidFill>
                  <a:schemeClr val="tx1"/>
                </a:solidFill>
              </a:rPr>
              <a:t>Aim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cap="none" dirty="0">
                <a:solidFill>
                  <a:schemeClr val="tx1"/>
                </a:solidFill>
              </a:rPr>
              <a:t>To assess the impact of </a:t>
            </a:r>
            <a:r>
              <a:rPr lang="en-US" sz="1400" cap="none" dirty="0" err="1">
                <a:solidFill>
                  <a:schemeClr val="tx1"/>
                </a:solidFill>
              </a:rPr>
              <a:t>isonatraemic</a:t>
            </a:r>
            <a:r>
              <a:rPr lang="en-US" sz="1400" cap="none" dirty="0">
                <a:solidFill>
                  <a:schemeClr val="tx1"/>
                </a:solidFill>
              </a:rPr>
              <a:t> </a:t>
            </a:r>
            <a:r>
              <a:rPr lang="en-US" sz="1400" cap="none" dirty="0" err="1">
                <a:solidFill>
                  <a:schemeClr val="tx1"/>
                </a:solidFill>
              </a:rPr>
              <a:t>haemodialysis</a:t>
            </a:r>
            <a:r>
              <a:rPr lang="en-US" sz="1400" cap="none" dirty="0">
                <a:solidFill>
                  <a:schemeClr val="tx1"/>
                </a:solidFill>
              </a:rPr>
              <a:t> on reduction of interdialytic weight gain (IDWG) and blood pressure (BP) as well as its tolerability in our study population.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761E65-AFAC-4A23-BDFB-D011B358C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4112" y="3089653"/>
            <a:ext cx="4356928" cy="22940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</a:rPr>
              <a:t>Methods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dirty="0"/>
              <a:t>Crossover trial conducted on 32 patients stable on chronic </a:t>
            </a:r>
            <a:r>
              <a:rPr lang="en-US" sz="1400" dirty="0" err="1"/>
              <a:t>haemodialysis</a:t>
            </a:r>
            <a:r>
              <a:rPr lang="en-US" sz="1400" dirty="0"/>
              <a:t>. In the initial “control phase”, patients had nine </a:t>
            </a:r>
            <a:r>
              <a:rPr lang="en-US" sz="1400" dirty="0" err="1"/>
              <a:t>haemodialysis</a:t>
            </a:r>
            <a:r>
              <a:rPr lang="en-US" sz="1400" dirty="0"/>
              <a:t> sessions with a dialysate sodium (Na+) concentration (Na+ dialysate) of 138 mmol/L. The serum Na+ set point (SP) for each patient was calculated from three </a:t>
            </a:r>
            <a:r>
              <a:rPr lang="en-US" sz="1400" dirty="0" err="1"/>
              <a:t>predialytic</a:t>
            </a:r>
            <a:r>
              <a:rPr lang="en-US" sz="1400" dirty="0"/>
              <a:t> mid-week values. In the second phase, the “individualized phase”, patients had nine dialysis sessions with Na+ dialysate equal to their SP.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B98B77-82E5-44CD-A7EA-A4A7D5376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01217" y="5301462"/>
            <a:ext cx="4208394" cy="952261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400" b="1" cap="none" dirty="0">
                <a:solidFill>
                  <a:schemeClr val="tx1"/>
                </a:solidFill>
              </a:rPr>
              <a:t>Conclusion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400" cap="none" dirty="0">
                <a:solidFill>
                  <a:schemeClr val="tx1"/>
                </a:solidFill>
              </a:rPr>
              <a:t>IDWG as well as pre- and intradialytic BP were unaffected by </a:t>
            </a:r>
            <a:r>
              <a:rPr lang="en-US" sz="1400" cap="none" dirty="0" err="1">
                <a:solidFill>
                  <a:schemeClr val="tx1"/>
                </a:solidFill>
              </a:rPr>
              <a:t>isonatraemic</a:t>
            </a:r>
            <a:r>
              <a:rPr lang="en-US" sz="1400" cap="none" dirty="0">
                <a:solidFill>
                  <a:schemeClr val="tx1"/>
                </a:solidFill>
              </a:rPr>
              <a:t> </a:t>
            </a:r>
            <a:r>
              <a:rPr lang="en-US" sz="1400" cap="none" dirty="0" err="1">
                <a:solidFill>
                  <a:schemeClr val="tx1"/>
                </a:solidFill>
              </a:rPr>
              <a:t>haemodialysis</a:t>
            </a:r>
            <a:r>
              <a:rPr lang="en-US" sz="1400" cap="none" dirty="0">
                <a:solidFill>
                  <a:schemeClr val="tx1"/>
                </a:solidFill>
              </a:rPr>
              <a:t>. </a:t>
            </a:r>
            <a:r>
              <a:rPr lang="en-US" sz="1400" cap="none" dirty="0" err="1">
                <a:solidFill>
                  <a:schemeClr val="tx1"/>
                </a:solidFill>
              </a:rPr>
              <a:t>Postdialytic</a:t>
            </a:r>
            <a:r>
              <a:rPr lang="en-US" sz="1400" cap="none" dirty="0">
                <a:solidFill>
                  <a:schemeClr val="tx1"/>
                </a:solidFill>
              </a:rPr>
              <a:t> BP was significantly reduced.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54A57B-A006-4DB6-941C-10D16256CB58}"/>
              </a:ext>
            </a:extLst>
          </p:cNvPr>
          <p:cNvSpPr txBox="1"/>
          <p:nvPr/>
        </p:nvSpPr>
        <p:spPr>
          <a:xfrm>
            <a:off x="154112" y="5167903"/>
            <a:ext cx="4356928" cy="1031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/>
              <a:t>Results</a:t>
            </a:r>
          </a:p>
          <a:p>
            <a:pPr>
              <a:spcAft>
                <a:spcPts val="600"/>
              </a:spcAft>
            </a:pPr>
            <a:r>
              <a:rPr lang="en-US" sz="1400" dirty="0"/>
              <a:t>The mean age of the patients was 55.5 ± 12.1 years, with a male/female ratio of 1.3 and the most common cause of kidney disease was hypertension (47%).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CE9E1D-EBCC-4224-ABC9-EFC4F61AB95D}"/>
              </a:ext>
            </a:extLst>
          </p:cNvPr>
          <p:cNvSpPr txBox="1"/>
          <p:nvPr/>
        </p:nvSpPr>
        <p:spPr>
          <a:xfrm>
            <a:off x="4982967" y="6375876"/>
            <a:ext cx="41610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400" dirty="0" err="1">
                <a:solidFill>
                  <a:srgbClr val="000000"/>
                </a:solidFill>
                <a:latin typeface="Merrieweather sans"/>
              </a:rPr>
              <a:t>Afr</a:t>
            </a:r>
            <a:r>
              <a:rPr lang="en-GB" sz="1400" dirty="0">
                <a:solidFill>
                  <a:srgbClr val="000000"/>
                </a:solidFill>
                <a:latin typeface="Merrieweather sans"/>
              </a:rPr>
              <a:t> J Nephrol. 2021; 24 (1): 25 - 30</a:t>
            </a:r>
          </a:p>
          <a:p>
            <a:pPr algn="r"/>
            <a:r>
              <a:rPr lang="en-GB" sz="1400" dirty="0">
                <a:solidFill>
                  <a:srgbClr val="000000"/>
                </a:solidFill>
                <a:latin typeface="Merrieweather sans"/>
              </a:rPr>
              <a:t>DOI: </a:t>
            </a:r>
            <a:r>
              <a:rPr lang="en-GB" sz="1400" dirty="0">
                <a:solidFill>
                  <a:srgbClr val="009DE5"/>
                </a:solidFill>
                <a:latin typeface="Noto Sans"/>
              </a:rPr>
              <a:t> </a:t>
            </a:r>
            <a:r>
              <a:rPr lang="en-GB" sz="1400" b="0" i="0" dirty="0">
                <a:solidFill>
                  <a:srgbClr val="009DE5"/>
                </a:solidFill>
                <a:effectLst/>
                <a:latin typeface="Noto Sans"/>
                <a:hlinkClick r:id="rId2"/>
              </a:rPr>
              <a:t>https://doi.org/10.21804/24-1-4484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B6B19D-CD30-4A02-A4FB-E315FA0DF720}"/>
              </a:ext>
            </a:extLst>
          </p:cNvPr>
          <p:cNvSpPr txBox="1"/>
          <p:nvPr/>
        </p:nvSpPr>
        <p:spPr>
          <a:xfrm>
            <a:off x="4632962" y="1813583"/>
            <a:ext cx="458227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dirty="0" err="1"/>
              <a:t>Postdialytic</a:t>
            </a:r>
            <a:r>
              <a:rPr lang="en-US" sz="1400" dirty="0"/>
              <a:t> systolic blood pressure (BP) was lower during the individualized phase (P = 0.04). Apart from headaches, which were more common in the individualized phase (P = 0.04), </a:t>
            </a:r>
            <a:r>
              <a:rPr lang="en-US" sz="1400" dirty="0" err="1"/>
              <a:t>isonatraemic</a:t>
            </a:r>
            <a:r>
              <a:rPr lang="en-US" sz="1400" dirty="0"/>
              <a:t> </a:t>
            </a:r>
            <a:r>
              <a:rPr lang="en-US" sz="1400" dirty="0" err="1"/>
              <a:t>haemodialysis</a:t>
            </a:r>
            <a:r>
              <a:rPr lang="en-US" sz="1400" dirty="0"/>
              <a:t> was well tolerated.</a:t>
            </a:r>
            <a:endParaRPr lang="en-GB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456CC7-5962-45FB-B012-1D725C76D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1217" y="2754910"/>
            <a:ext cx="4208394" cy="241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3547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282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GillSansStd-Light</vt:lpstr>
      <vt:lpstr>Merrieweather sans</vt:lpstr>
      <vt:lpstr>Noto Sans</vt:lpstr>
      <vt:lpstr>Retrospect</vt:lpstr>
      <vt:lpstr>Isonatraemic haemodialysis in the management of salt and water overload: a crossover trial at an academic hospital in Dakar, Senegal Faye M, Ba B, Keita N, Ba SM, Coulibaly CAT, Thioune I, et al.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Fergus Caskey</dc:creator>
  <cp:lastModifiedBy>Fergus Caskey</cp:lastModifiedBy>
  <cp:revision>6</cp:revision>
  <cp:lastPrinted>2021-07-01T14:42:09Z</cp:lastPrinted>
  <dcterms:created xsi:type="dcterms:W3CDTF">2020-12-30T17:20:50Z</dcterms:created>
  <dcterms:modified xsi:type="dcterms:W3CDTF">2021-07-04T14:10:02Z</dcterms:modified>
</cp:coreProperties>
</file>