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711" r:id="rId3"/>
    <p:sldId id="680" r:id="rId4"/>
    <p:sldId id="681" r:id="rId5"/>
    <p:sldId id="714" r:id="rId6"/>
    <p:sldId id="700" r:id="rId7"/>
    <p:sldId id="632" r:id="rId8"/>
    <p:sldId id="678" r:id="rId9"/>
    <p:sldId id="709" r:id="rId10"/>
    <p:sldId id="710" r:id="rId11"/>
    <p:sldId id="682" r:id="rId12"/>
    <p:sldId id="635" r:id="rId13"/>
    <p:sldId id="694" r:id="rId14"/>
    <p:sldId id="685" r:id="rId15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V" initials="J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254061"/>
    <a:srgbClr val="336699"/>
    <a:srgbClr val="578AB7"/>
    <a:srgbClr val="DCE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5" autoAdjust="0"/>
    <p:restoredTop sz="97335" autoAdjust="0"/>
  </p:normalViewPr>
  <p:slideViewPr>
    <p:cSldViewPr>
      <p:cViewPr varScale="1">
        <p:scale>
          <a:sx n="110" d="100"/>
          <a:sy n="110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pmp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 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351</c:v>
                </c:pt>
                <c:pt idx="1">
                  <c:v>106</c:v>
                </c:pt>
                <c:pt idx="2">
                  <c:v>110</c:v>
                </c:pt>
                <c:pt idx="3">
                  <c:v>57</c:v>
                </c:pt>
                <c:pt idx="4">
                  <c:v>68</c:v>
                </c:pt>
                <c:pt idx="5">
                  <c:v>186</c:v>
                </c:pt>
                <c:pt idx="6">
                  <c:v>253</c:v>
                </c:pt>
                <c:pt idx="7">
                  <c:v>202</c:v>
                </c:pt>
                <c:pt idx="8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1-44AD-AF31-09E8EB609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25920"/>
        <c:axId val="42341120"/>
      </c:barChart>
      <c:catAx>
        <c:axId val="41425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2341120"/>
        <c:crosses val="autoZero"/>
        <c:auto val="1"/>
        <c:lblAlgn val="ctr"/>
        <c:lblOffset val="100"/>
        <c:noMultiLvlLbl val="0"/>
      </c:catAx>
      <c:valAx>
        <c:axId val="423411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1425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90028268464"/>
          <c:y val="3.0210056121072044E-2"/>
          <c:w val="0.72260840265784165"/>
          <c:h val="0.873937133673335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 anchor="b" anchorCtr="1"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1040</c:v>
                </c:pt>
                <c:pt idx="1">
                  <c:v>334</c:v>
                </c:pt>
                <c:pt idx="2">
                  <c:v>586</c:v>
                </c:pt>
                <c:pt idx="3">
                  <c:v>392</c:v>
                </c:pt>
                <c:pt idx="4">
                  <c:v>591</c:v>
                </c:pt>
                <c:pt idx="5">
                  <c:v>1380</c:v>
                </c:pt>
                <c:pt idx="6">
                  <c:v>721</c:v>
                </c:pt>
                <c:pt idx="7">
                  <c:v>869</c:v>
                </c:pt>
                <c:pt idx="8">
                  <c:v>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8-453D-89BE-C82FA25447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7815080030389441E-3"/>
                  <c:y val="-8.2391062148378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38-453D-89BE-C82FA2544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Sheet1!$C$2:$C$10</c:f>
              <c:numCache>
                <c:formatCode>0</c:formatCode>
                <c:ptCount val="9"/>
                <c:pt idx="0">
                  <c:v>172</c:v>
                </c:pt>
                <c:pt idx="1">
                  <c:v>65</c:v>
                </c:pt>
                <c:pt idx="2">
                  <c:v>44</c:v>
                </c:pt>
                <c:pt idx="3">
                  <c:v>9</c:v>
                </c:pt>
                <c:pt idx="4">
                  <c:v>27</c:v>
                </c:pt>
                <c:pt idx="5">
                  <c:v>33</c:v>
                </c:pt>
                <c:pt idx="6">
                  <c:v>94</c:v>
                </c:pt>
                <c:pt idx="7">
                  <c:v>97</c:v>
                </c:pt>
                <c:pt idx="8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38-453D-89BE-C82FA2544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80992"/>
        <c:axId val="42182528"/>
      </c:barChart>
      <c:catAx>
        <c:axId val="42180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2182528"/>
        <c:crosses val="autoZero"/>
        <c:auto val="1"/>
        <c:lblAlgn val="ctr"/>
        <c:lblOffset val="100"/>
        <c:noMultiLvlLbl val="0"/>
      </c:catAx>
      <c:valAx>
        <c:axId val="4218252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218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42804447092875"/>
          <c:y val="0.54461421952957945"/>
          <c:w val="0.1375636994318252"/>
          <c:h val="0.152452009909417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2017</a:t>
            </a:r>
          </a:p>
        </c:rich>
      </c:tx>
      <c:layout>
        <c:manualLayout>
          <c:xMode val="edge"/>
          <c:yMode val="edge"/>
          <c:x val="0.67060513312728465"/>
          <c:y val="0.1240059147307343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Sheet1!$D$1</c:f>
              <c:strCache>
                <c:ptCount val="1"/>
              </c:strCache>
            </c:strRef>
          </c:tx>
          <c:explosion val="9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8EF1-4088-A675-E6AFF6B0C43B}"/>
              </c:ext>
            </c:extLst>
          </c:dPt>
          <c:dPt>
            <c:idx val="2"/>
            <c:bubble3D val="0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8EF1-4088-A675-E6AFF6B0C43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71.5%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F1-4088-A675-E6AFF6B0C4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11.2%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DF-44E7-8589-A3BB9D47AE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9FDF29B-1C2B-4BEA-A0D1-F4C9D9E16BD8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EF1-4088-A675-E6AFF6B0C4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HD (71.0%)</c:v>
                </c:pt>
                <c:pt idx="1">
                  <c:v>PD (11.4%)</c:v>
                </c:pt>
                <c:pt idx="2">
                  <c:v>TX (17.7%)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71.5</c:v>
                </c:pt>
                <c:pt idx="1">
                  <c:v>11.2</c:v>
                </c:pt>
                <c:pt idx="2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F1-4088-A675-E6AFF6B0C4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A984-479B-9EBE-E8F4CE174E0F}"/>
              </c:ext>
            </c:extLst>
          </c:dPt>
          <c:dPt>
            <c:idx val="2"/>
            <c:bubble3D val="0"/>
            <c:explosion val="5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A984-479B-9EBE-E8F4CE174E0F}"/>
              </c:ext>
            </c:extLst>
          </c:dPt>
          <c:cat>
            <c:strRef>
              <c:f>Sheet1!$A$2:$A$4</c:f>
              <c:strCache>
                <c:ptCount val="3"/>
                <c:pt idx="0">
                  <c:v>HD</c:v>
                </c:pt>
                <c:pt idx="1">
                  <c:v>PD</c:v>
                </c:pt>
                <c:pt idx="2">
                  <c:v>TX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1282</c:v>
                </c:pt>
                <c:pt idx="1">
                  <c:v>814</c:v>
                </c:pt>
                <c:pt idx="2">
                  <c:v>1038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84-479B-9EBE-E8F4CE174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80162883136441765"/>
          <c:y val="0.36989739173228398"/>
          <c:w val="0.19837116863558349"/>
          <c:h val="0.260204970472441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4E25-4D79-B49B-1FAFFF7B81B2}"/>
              </c:ext>
            </c:extLst>
          </c:dPt>
          <c:dPt>
            <c:idx val="2"/>
            <c:bubble3D val="0"/>
            <c:explosion val="22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4E25-4D79-B49B-1FAFFF7B81B2}"/>
              </c:ext>
            </c:extLst>
          </c:dPt>
          <c:cat>
            <c:strRef>
              <c:f>Sheet1!$A$2:$A$4</c:f>
              <c:strCache>
                <c:ptCount val="3"/>
                <c:pt idx="0">
                  <c:v>HD</c:v>
                </c:pt>
                <c:pt idx="1">
                  <c:v>PD</c:v>
                </c:pt>
                <c:pt idx="2">
                  <c:v>TX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6400</c:v>
                </c:pt>
                <c:pt idx="1">
                  <c:v>385</c:v>
                </c:pt>
                <c:pt idx="2">
                  <c:v>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25-4D79-B49B-1FAFFF7B8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80162883136441765"/>
          <c:y val="0.36989739173228398"/>
          <c:w val="0.19837116863558349"/>
          <c:h val="0.260204970472441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D1DB-4228-8C2B-92B17148C9CD}"/>
              </c:ext>
            </c:extLst>
          </c:dPt>
          <c:dPt>
            <c:idx val="2"/>
            <c:bubble3D val="0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D1DB-4228-8C2B-92B17148C9CD}"/>
              </c:ext>
            </c:extLst>
          </c:dPt>
          <c:dLbls>
            <c:dLbl>
              <c:idx val="0"/>
              <c:layout>
                <c:manualLayout>
                  <c:x val="-0.16737641895998492"/>
                  <c:y val="1.34707254749472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b="1">
                        <a:solidFill>
                          <a:schemeClr val="bg1"/>
                        </a:solidFill>
                      </a:defRPr>
                    </a:pPr>
                    <a:fld id="{C83AC637-6323-40F5-9E10-3314426BF0CF}" type="CELLRANGE">
                      <a:rPr lang="en-US" smtClean="0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ZA"/>
                  </a:p>
                </c:rich>
              </c:tx>
              <c:numFmt formatCode="##,#0\.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D1DB-4228-8C2B-92B17148C9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341FE38-4AF8-438D-A36C-F4B21C70CEBB}" type="CELLRANGE">
                      <a:rPr lang="en-US" smtClean="0"/>
                      <a:pPr/>
                      <a:t>[CELLRANGE]</a:t>
                    </a:fld>
                    <a:endParaRPr lang="en-Z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D1DB-4228-8C2B-92B17148C9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585AF84-CA3D-4A02-ABBC-07BA0D7C50D2}" type="CELLRANGE">
                      <a:rPr lang="en-US" smtClean="0"/>
                      <a:pPr/>
                      <a:t>[CELLRANGE]</a:t>
                    </a:fld>
                    <a:endParaRPr lang="en-Z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1DB-4228-8C2B-92B17148C9CD}"/>
                </c:ext>
              </c:extLst>
            </c:dLbl>
            <c:dLbl>
              <c:idx val="3"/>
              <c:layout>
                <c:manualLayout>
                  <c:x val="0.10250331662495017"/>
                  <c:y val="0.1264387868940488"/>
                </c:manualLayout>
              </c:layout>
              <c:tx>
                <c:rich>
                  <a:bodyPr/>
                  <a:lstStyle/>
                  <a:p>
                    <a:fld id="{1A10399D-B420-4D18-B3A6-91D7F04F5009}" type="CELLRANGE">
                      <a:rPr lang="en-US" smtClean="0"/>
                      <a:pPr/>
                      <a:t>[CELLRANGE]</a:t>
                    </a:fld>
                    <a:endParaRPr lang="en-Z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1DB-4228-8C2B-92B17148C9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2.1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DB-4228-8C2B-92B17148C9CD}"/>
                </c:ext>
              </c:extLst>
            </c:dLbl>
            <c:numFmt formatCode="##,#0\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. </c:separator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Black</c:v>
                </c:pt>
                <c:pt idx="1">
                  <c:v>Coloured</c:v>
                </c:pt>
                <c:pt idx="2">
                  <c:v>Indian/Asian</c:v>
                </c:pt>
                <c:pt idx="3">
                  <c:v>White</c:v>
                </c:pt>
                <c:pt idx="4">
                  <c:v>Unknown/Other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51.7</c:v>
                </c:pt>
                <c:pt idx="1">
                  <c:v>16.2</c:v>
                </c:pt>
                <c:pt idx="2">
                  <c:v>11.7</c:v>
                </c:pt>
                <c:pt idx="3">
                  <c:v>18.3</c:v>
                </c:pt>
                <c:pt idx="4">
                  <c:v>2.1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Sheet1!$B$2:$B$6</c15:f>
                <c15:dlblRangeCache>
                  <c:ptCount val="5"/>
                  <c:pt idx="0">
                    <c:v>51.7</c:v>
                  </c:pt>
                  <c:pt idx="1">
                    <c:v>16.2</c:v>
                  </c:pt>
                  <c:pt idx="2">
                    <c:v>11.7</c:v>
                  </c:pt>
                  <c:pt idx="3">
                    <c:v>18.3</c:v>
                  </c:pt>
                  <c:pt idx="4">
                    <c:v>2.1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D1DB-4228-8C2B-92B17148C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58491560578236401"/>
          <c:y val="0.1306886040439951"/>
          <c:w val="0.39692873177490084"/>
          <c:h val="0.7055535496055993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28480863237416"/>
          <c:y val="0"/>
          <c:w val="0.67278742532880964"/>
          <c:h val="0.823970811522031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pmp</c:v>
                </c:pt>
              </c:strCache>
            </c:strRef>
          </c:tx>
          <c:spPr>
            <a:solidFill>
              <a:srgbClr val="578AB7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Indian/Asian</c:v>
                </c:pt>
                <c:pt idx="2">
                  <c:v>Coloured</c:v>
                </c:pt>
                <c:pt idx="3">
                  <c:v>Black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442</c:v>
                </c:pt>
                <c:pt idx="1">
                  <c:v>897</c:v>
                </c:pt>
                <c:pt idx="2">
                  <c:v>354</c:v>
                </c:pt>
                <c:pt idx="3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20-4E8C-956D-00968D17D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58336"/>
        <c:axId val="74959872"/>
      </c:barChart>
      <c:catAx>
        <c:axId val="74958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4959872"/>
        <c:crosses val="autoZero"/>
        <c:auto val="1"/>
        <c:lblAlgn val="ctr"/>
        <c:lblOffset val="100"/>
        <c:noMultiLvlLbl val="0"/>
      </c:catAx>
      <c:valAx>
        <c:axId val="7495987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74958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33C95-B157-46F3-B856-4B24458B1053}" type="datetimeFigureOut">
              <a:rPr lang="en-US" smtClean="0"/>
              <a:pPr/>
              <a:t>11/25/2019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838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838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3A32D-1AAA-4F63-8F5A-97D96768776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6909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66511-81A3-47B2-83F0-C2E7321B870B}" type="datetimeFigureOut">
              <a:rPr lang="en-US" smtClean="0"/>
              <a:pPr/>
              <a:t>11/25/2019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37CA5-3062-4D59-8102-6EF4ED1D701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49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04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31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742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760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r>
              <a:rPr lang="en-US" b="1" dirty="0"/>
              <a:t>Adjusted for unclassified medical aid beneficiaries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5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693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298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079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GN</a:t>
            </a:r>
            <a:r>
              <a:rPr lang="en-ZA" baseline="0" dirty="0"/>
              <a:t> = 3235</a:t>
            </a:r>
          </a:p>
          <a:p>
            <a:r>
              <a:rPr lang="en-ZA" baseline="0" dirty="0"/>
              <a:t>HT = 3104</a:t>
            </a:r>
          </a:p>
          <a:p>
            <a:r>
              <a:rPr lang="en-ZA" baseline="0" dirty="0"/>
              <a:t>DM = 1273</a:t>
            </a:r>
          </a:p>
          <a:p>
            <a:r>
              <a:rPr lang="en-ZA" baseline="0" dirty="0"/>
              <a:t>CYSTIC = 282</a:t>
            </a:r>
          </a:p>
          <a:p>
            <a:r>
              <a:rPr lang="en-ZA" baseline="0" dirty="0"/>
              <a:t>UNKNOWN = 1228</a:t>
            </a:r>
          </a:p>
          <a:p>
            <a:r>
              <a:rPr lang="en-ZA" baseline="0" dirty="0"/>
              <a:t>OTHER = 331</a:t>
            </a:r>
          </a:p>
          <a:p>
            <a:r>
              <a:rPr lang="en-ZA" baseline="0"/>
              <a:t>Genitourinary causes = 138</a:t>
            </a:r>
            <a:endParaRPr lang="en-ZA" baseline="0" dirty="0"/>
          </a:p>
          <a:p>
            <a:r>
              <a:rPr lang="en-ZA" baseline="0" dirty="0"/>
              <a:t>Total = 9591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76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0E51-6C93-42A9-A68A-72133551B7D2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D715-D8FA-4FE1-A734-C24416896D33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5E16-50CE-4DB4-B8F6-3A9161D381C2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0E51-6C93-42A9-A68A-72133551B7D2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7053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1F1B-FCB4-4ADB-BB07-D626FF841FF4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92620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57CD-06F4-408B-B236-21E1D70C29D3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8650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7657-C109-4611-A6DF-B2C782FAD3F6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8651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8F49-C497-4705-B996-BEF2A83244DA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6340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94DA-5E01-4301-8662-8C5FF9214CF5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8524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CD65-BE9E-46B5-8CB8-330806E64398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346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B7B5-D8E2-432F-ACD8-1E2F20177638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63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1F1B-FCB4-4ADB-BB07-D626FF841FF4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6171-5E44-4EB9-B190-2B38EB4A2BA7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39860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D715-D8FA-4FE1-A734-C24416896D33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02128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5E16-50CE-4DB4-B8F6-3A9161D381C2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802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57CD-06F4-408B-B236-21E1D70C29D3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7657-C109-4611-A6DF-B2C782FAD3F6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8F49-C497-4705-B996-BEF2A83244DA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94DA-5E01-4301-8662-8C5FF9214CF5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CD65-BE9E-46B5-8CB8-330806E64398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B7B5-D8E2-432F-ACD8-1E2F20177638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6171-5E44-4EB9-B190-2B38EB4A2BA7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8297-AB5E-4C96-B84B-374C2C5D8898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8297-AB5E-4C96-B84B-374C2C5D8898}" type="datetime1">
              <a:rPr lang="en-US" smtClean="0"/>
              <a:pPr/>
              <a:t>11/25/2019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614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rd\Dropbox\Registry\2012\Razeen Davids Provincial Map 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24" y="-23587"/>
            <a:ext cx="9172924" cy="688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76672"/>
            <a:ext cx="239841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56.52 million</a:t>
            </a:r>
          </a:p>
        </p:txBody>
      </p:sp>
    </p:spTree>
    <p:extLst>
      <p:ext uri="{BB962C8B-B14F-4D97-AF65-F5344CB8AC3E}">
        <p14:creationId xmlns:p14="http://schemas.microsoft.com/office/powerpoint/2010/main" val="3555954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modality by sector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75360754"/>
              </p:ext>
            </p:extLst>
          </p:nvPr>
        </p:nvGraphicFramePr>
        <p:xfrm>
          <a:off x="1403648" y="1052736"/>
          <a:ext cx="32403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611109"/>
              </p:ext>
            </p:extLst>
          </p:nvPr>
        </p:nvGraphicFramePr>
        <p:xfrm>
          <a:off x="1446919" y="4437112"/>
          <a:ext cx="6120680" cy="2161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653">
                <a:tc rowSpan="2">
                  <a:txBody>
                    <a:bodyPr/>
                    <a:lstStyle/>
                    <a:p>
                      <a:pPr algn="l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r>
                        <a:rPr lang="en-ZA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odality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 sector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 sector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43">
                <a:tc vMerge="1">
                  <a:txBody>
                    <a:bodyPr/>
                    <a:lstStyle/>
                    <a:p>
                      <a:pPr algn="l"/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Haemodialysis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1282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Peritoneal dialysis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814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26.0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385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5.1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Transplant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1038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33.1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825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10.4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52362072"/>
              </p:ext>
            </p:extLst>
          </p:nvPr>
        </p:nvGraphicFramePr>
        <p:xfrm>
          <a:off x="4716016" y="1844824"/>
          <a:ext cx="29523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916832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</a:t>
            </a: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8404" y="1940708"/>
            <a:ext cx="85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</a:t>
            </a: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47452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33.1%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3828" y="286574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40.9%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79712" y="3570657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26.0%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8104" y="1906288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10.4%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65364" y="3390074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84.1%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2558" y="2054655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5.1%</a:t>
            </a:r>
          </a:p>
        </p:txBody>
      </p:sp>
    </p:spTree>
    <p:extLst>
      <p:ext uri="{BB962C8B-B14F-4D97-AF65-F5344CB8AC3E}">
        <p14:creationId xmlns:p14="http://schemas.microsoft.com/office/powerpoint/2010/main" val="3781122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08" y="247273"/>
            <a:ext cx="8092970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rgbClr val="4F81BD">
                    <a:lumMod val="50000"/>
                  </a:srgb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 kidney transplants in 2017</a:t>
            </a:r>
          </a:p>
        </p:txBody>
      </p:sp>
      <p:graphicFrame>
        <p:nvGraphicFramePr>
          <p:cNvPr id="2" name="Chart 1"/>
          <p:cNvGraphicFramePr/>
          <p:nvPr/>
        </p:nvGraphicFramePr>
        <p:xfrm>
          <a:off x="1403648" y="1052736"/>
          <a:ext cx="32403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73227"/>
              </p:ext>
            </p:extLst>
          </p:nvPr>
        </p:nvGraphicFramePr>
        <p:xfrm>
          <a:off x="727502" y="1484784"/>
          <a:ext cx="7688996" cy="365440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90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Deceased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unrelated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Western Cape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Western Cape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Gauteng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Gauteng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ZA" sz="1400" b="1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KwaZulu-Natal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KwaZulu-Natal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Free State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Free State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7502" y="5328210"/>
            <a:ext cx="7482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 = child recipient &lt;18 years; A = adult recipient 18 years and older.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kidney transplant rate for 2017 </a:t>
            </a:r>
            <a:r>
              <a:rPr kumimoji="0" lang="en-ZA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was 4.6 </a:t>
            </a: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pmp.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Data supplied by the SA Organ Donor Foundation.</a:t>
            </a:r>
          </a:p>
        </p:txBody>
      </p:sp>
    </p:spTree>
    <p:extLst>
      <p:ext uri="{BB962C8B-B14F-4D97-AF65-F5344CB8AC3E}">
        <p14:creationId xmlns:p14="http://schemas.microsoft.com/office/powerpoint/2010/main" val="2483342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1143000"/>
          </a:xfrm>
          <a:noFill/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patient numbers and prevalence by ethnicity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90807833"/>
              </p:ext>
            </p:extLst>
          </p:nvPr>
        </p:nvGraphicFramePr>
        <p:xfrm>
          <a:off x="54451" y="1547664"/>
          <a:ext cx="489654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54661040"/>
              </p:ext>
            </p:extLst>
          </p:nvPr>
        </p:nvGraphicFramePr>
        <p:xfrm>
          <a:off x="5076056" y="3573016"/>
          <a:ext cx="36004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1EEF19C-E2CE-4BEA-8047-9CD69875B30F}"/>
              </a:ext>
            </a:extLst>
          </p:cNvPr>
          <p:cNvSpPr txBox="1"/>
          <p:nvPr/>
        </p:nvSpPr>
        <p:spPr>
          <a:xfrm>
            <a:off x="5580112" y="6284059"/>
            <a:ext cx="322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Prevalence per million population</a:t>
            </a:r>
          </a:p>
        </p:txBody>
      </p:sp>
    </p:spTree>
    <p:extLst>
      <p:ext uri="{BB962C8B-B14F-4D97-AF65-F5344CB8AC3E}">
        <p14:creationId xmlns:p14="http://schemas.microsoft.com/office/powerpoint/2010/main" val="187245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Most commonly reported causes of ESRD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81135"/>
              </p:ext>
            </p:extLst>
          </p:nvPr>
        </p:nvGraphicFramePr>
        <p:xfrm>
          <a:off x="971600" y="2420888"/>
          <a:ext cx="7211144" cy="26601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60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total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Hypertensive renal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9495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Cause unknown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Diabetic nephropathy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15.3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Glomerular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Cystic kidney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Obstruction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reflux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20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Population data by province</a:t>
            </a:r>
            <a:endParaRPr lang="en-ZA" sz="36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623484"/>
              </p:ext>
            </p:extLst>
          </p:nvPr>
        </p:nvGraphicFramePr>
        <p:xfrm>
          <a:off x="2170076" y="1665151"/>
          <a:ext cx="4824536" cy="457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1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Province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Eastern Cape (EC)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Free State (FS)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Gauteng (GT)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KwaZulu-Natal (KZN)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Limpopo (LP)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Mpumalanga (MP)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North</a:t>
                      </a:r>
                      <a:r>
                        <a:rPr lang="en-ZA" b="1" baseline="0" dirty="0"/>
                        <a:t> </a:t>
                      </a:r>
                      <a:r>
                        <a:rPr lang="en-ZA" b="1" dirty="0"/>
                        <a:t>West (NW)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Northern Cape (NC)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Western Cape (WC)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56.52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39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7504" y="344730"/>
            <a:ext cx="8928992" cy="93610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Population data by ethnic group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953779"/>
              </p:ext>
            </p:extLst>
          </p:nvPr>
        </p:nvGraphicFramePr>
        <p:xfrm>
          <a:off x="1188779" y="2276872"/>
          <a:ext cx="6766441" cy="26642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3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56">
                <a:tc>
                  <a:txBody>
                    <a:bodyPr/>
                    <a:lstStyle/>
                    <a:p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group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Million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45.65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/>
                        <a:t>Coloured (mixed </a:t>
                      </a:r>
                      <a:r>
                        <a:rPr lang="en-ZA" b="1" dirty="0"/>
                        <a:t>ancestry)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White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Indian/Asian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900050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56.52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063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27584" y="1430778"/>
            <a:ext cx="7488832" cy="702078"/>
          </a:xfrm>
          <a:noFill/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Number of treatment centres by province and sector</a:t>
            </a:r>
            <a:endParaRPr lang="en-ZA" sz="32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69574"/>
              </p:ext>
            </p:extLst>
          </p:nvPr>
        </p:nvGraphicFramePr>
        <p:xfrm>
          <a:off x="1313638" y="3284984"/>
          <a:ext cx="6516724" cy="1125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08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56529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7144" marR="7144" marT="7144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Public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Private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marL="7144" marR="7144" marT="714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278</a:t>
                      </a:r>
                    </a:p>
                  </a:txBody>
                  <a:tcPr marL="7144" marR="7144" marT="714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30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551978065"/>
              </p:ext>
            </p:extLst>
          </p:nvPr>
        </p:nvGraphicFramePr>
        <p:xfrm>
          <a:off x="1547664" y="1844824"/>
          <a:ext cx="46805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and numbers of patients on RRT by province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76152"/>
              </p:ext>
            </p:extLst>
          </p:nvPr>
        </p:nvGraphicFramePr>
        <p:xfrm>
          <a:off x="827584" y="5551926"/>
          <a:ext cx="7488833" cy="612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603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Province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Patients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3 608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2 064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2 283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10 744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50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570454"/>
              </p:ext>
            </p:extLst>
          </p:nvPr>
        </p:nvGraphicFramePr>
        <p:xfrm>
          <a:off x="1763688" y="2492896"/>
          <a:ext cx="5884884" cy="16626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60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in millions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47.65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8.87*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ESRD patients on treatment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3 162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7 582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Treatment </a:t>
                      </a:r>
                      <a:r>
                        <a:rPr lang="en-ZA" b="1"/>
                        <a:t>rate (pmp)</a:t>
                      </a:r>
                      <a:endParaRPr lang="en-ZA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66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855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prevalence by healthcare sector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9988" y="4293096"/>
            <a:ext cx="5096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* Council for Medical Schemes Annual Report 2017/18</a:t>
            </a:r>
          </a:p>
        </p:txBody>
      </p:sp>
    </p:spTree>
    <p:extLst>
      <p:ext uri="{BB962C8B-B14F-4D97-AF65-F5344CB8AC3E}">
        <p14:creationId xmlns:p14="http://schemas.microsoft.com/office/powerpoint/2010/main" val="340250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  <a:noFill/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Numbers of patients</a:t>
            </a:r>
            <a:b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province and sector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05068"/>
              </p:ext>
            </p:extLst>
          </p:nvPr>
        </p:nvGraphicFramePr>
        <p:xfrm>
          <a:off x="609073" y="3068960"/>
          <a:ext cx="7946542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94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58165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Public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1 007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3 162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Private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2 601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1 738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1 390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7 582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1 013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3 608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2 064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2 283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10 744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01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099502420"/>
              </p:ext>
            </p:extLst>
          </p:nvPr>
        </p:nvGraphicFramePr>
        <p:xfrm>
          <a:off x="1007604" y="1844824"/>
          <a:ext cx="7128792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  <a:noFill/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of RRT</a:t>
            </a:r>
            <a:b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province and sector</a:t>
            </a:r>
          </a:p>
        </p:txBody>
      </p:sp>
    </p:spTree>
    <p:extLst>
      <p:ext uri="{BB962C8B-B14F-4D97-AF65-F5344CB8AC3E}">
        <p14:creationId xmlns:p14="http://schemas.microsoft.com/office/powerpoint/2010/main" val="2362888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Distribution of patients by treatment modality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989753"/>
              </p:ext>
            </p:extLst>
          </p:nvPr>
        </p:nvGraphicFramePr>
        <p:xfrm>
          <a:off x="4238723" y="3861048"/>
          <a:ext cx="4226790" cy="1728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1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Haemodialysis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7 682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Peritoneal dialysis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1 199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11.2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Transplant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1 863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17.3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888666521"/>
              </p:ext>
            </p:extLst>
          </p:nvPr>
        </p:nvGraphicFramePr>
        <p:xfrm>
          <a:off x="683568" y="1844824"/>
          <a:ext cx="4392488" cy="301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87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19013</TotalTime>
  <Words>630</Words>
  <Application>Microsoft Office PowerPoint</Application>
  <PresentationFormat>On-screen Show (4:3)</PresentationFormat>
  <Paragraphs>358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Office Theme</vt:lpstr>
      <vt:lpstr>10_Office Theme</vt:lpstr>
      <vt:lpstr>PowerPoint Presentation</vt:lpstr>
      <vt:lpstr>Population data by province</vt:lpstr>
      <vt:lpstr>Population data by ethnic group</vt:lpstr>
      <vt:lpstr>Number of treatment centres by province and sector</vt:lpstr>
      <vt:lpstr>Prevalence and numbers of patients on RRT by province</vt:lpstr>
      <vt:lpstr>RRT prevalence by healthcare sector</vt:lpstr>
      <vt:lpstr>Numbers of patients by province and sector</vt:lpstr>
      <vt:lpstr>Prevalence of RRT by province and sector</vt:lpstr>
      <vt:lpstr>Distribution of patients by treatment modality</vt:lpstr>
      <vt:lpstr>RRT modality by sector</vt:lpstr>
      <vt:lpstr>New kidney transplants in 2017</vt:lpstr>
      <vt:lpstr>RRT patient numbers and prevalence by ethnicity</vt:lpstr>
      <vt:lpstr>Most commonly reported causes of ESRD</vt:lpstr>
    </vt:vector>
  </TitlesOfParts>
  <Company>Stellenbosch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 among five African institutions and Harvard School of Public Health</dc:title>
  <dc:creator>EC Laurence</dc:creator>
  <cp:lastModifiedBy>Davids, Razeen [mrd@sun.ac.za]</cp:lastModifiedBy>
  <cp:revision>1524</cp:revision>
  <cp:lastPrinted>2014-04-08T07:53:07Z</cp:lastPrinted>
  <dcterms:created xsi:type="dcterms:W3CDTF">2010-11-02T07:41:09Z</dcterms:created>
  <dcterms:modified xsi:type="dcterms:W3CDTF">2019-11-25T06:45:04Z</dcterms:modified>
</cp:coreProperties>
</file>