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649" r:id="rId2"/>
    <p:sldId id="623" r:id="rId3"/>
    <p:sldId id="624" r:id="rId4"/>
    <p:sldId id="626" r:id="rId5"/>
    <p:sldId id="631" r:id="rId6"/>
    <p:sldId id="677" r:id="rId7"/>
    <p:sldId id="678" r:id="rId8"/>
    <p:sldId id="633" r:id="rId9"/>
    <p:sldId id="451" r:id="rId10"/>
    <p:sldId id="651" r:id="rId11"/>
    <p:sldId id="635" r:id="rId12"/>
    <p:sldId id="637" r:id="rId13"/>
    <p:sldId id="63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V" initials="J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254061"/>
    <a:srgbClr val="336699"/>
    <a:srgbClr val="578AB7"/>
    <a:srgbClr val="DCE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5" autoAdjust="0"/>
    <p:restoredTop sz="97335" autoAdjust="0"/>
  </p:normalViewPr>
  <p:slideViewPr>
    <p:cSldViewPr>
      <p:cViewPr varScale="1">
        <p:scale>
          <a:sx n="80" d="100"/>
          <a:sy n="80" d="100"/>
        </p:scale>
        <p:origin x="90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pmp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 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328</c:v>
                </c:pt>
                <c:pt idx="1">
                  <c:v>123</c:v>
                </c:pt>
                <c:pt idx="2">
                  <c:v>123</c:v>
                </c:pt>
                <c:pt idx="3">
                  <c:v>64</c:v>
                </c:pt>
                <c:pt idx="4">
                  <c:v>70</c:v>
                </c:pt>
                <c:pt idx="5">
                  <c:v>182</c:v>
                </c:pt>
                <c:pt idx="6">
                  <c:v>241</c:v>
                </c:pt>
                <c:pt idx="7">
                  <c:v>202</c:v>
                </c:pt>
                <c:pt idx="8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1-44AD-AF31-09E8EB609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25920"/>
        <c:axId val="42341120"/>
      </c:barChart>
      <c:catAx>
        <c:axId val="414259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2341120"/>
        <c:crosses val="autoZero"/>
        <c:auto val="1"/>
        <c:lblAlgn val="ctr"/>
        <c:lblOffset val="100"/>
        <c:noMultiLvlLbl val="0"/>
      </c:catAx>
      <c:valAx>
        <c:axId val="423411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1425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190028268464"/>
          <c:y val="3.0210056121072044E-2"/>
          <c:w val="0.72260840265784165"/>
          <c:h val="0.873937133673335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solidFill>
                <a:schemeClr val="bg1"/>
              </a:solidFill>
            </c:spPr>
            <c:txPr>
              <a:bodyPr anchor="b" anchorCtr="1"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885</c:v>
                </c:pt>
                <c:pt idx="1">
                  <c:v>446</c:v>
                </c:pt>
                <c:pt idx="2">
                  <c:v>641</c:v>
                </c:pt>
                <c:pt idx="3">
                  <c:v>474</c:v>
                </c:pt>
                <c:pt idx="4">
                  <c:v>634</c:v>
                </c:pt>
                <c:pt idx="5">
                  <c:v>1240</c:v>
                </c:pt>
                <c:pt idx="6">
                  <c:v>645</c:v>
                </c:pt>
                <c:pt idx="7">
                  <c:v>861</c:v>
                </c:pt>
                <c:pt idx="8">
                  <c:v>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8-453D-89BE-C82FA25447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Public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7815080030389441E-3"/>
                  <c:y val="-8.2391062148378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A38-453D-89BE-C82FA25447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Western Cape</c:v>
                </c:pt>
                <c:pt idx="1">
                  <c:v>Northern Cape</c:v>
                </c:pt>
                <c:pt idx="2">
                  <c:v>North West</c:v>
                </c:pt>
                <c:pt idx="3">
                  <c:v>Mpumalanga</c:v>
                </c:pt>
                <c:pt idx="4">
                  <c:v>Limpopo</c:v>
                </c:pt>
                <c:pt idx="5">
                  <c:v>KwaZulu-Natal</c:v>
                </c:pt>
                <c:pt idx="6">
                  <c:v>Gauteng</c:v>
                </c:pt>
                <c:pt idx="7">
                  <c:v>Free State</c:v>
                </c:pt>
                <c:pt idx="8">
                  <c:v>Eastern Cape</c:v>
                </c:pt>
              </c:strCache>
            </c:strRef>
          </c:cat>
          <c:val>
            <c:numRef>
              <c:f>Sheet1!$C$2:$C$10</c:f>
              <c:numCache>
                <c:formatCode>0</c:formatCode>
                <c:ptCount val="9"/>
                <c:pt idx="0">
                  <c:v>177</c:v>
                </c:pt>
                <c:pt idx="1">
                  <c:v>64</c:v>
                </c:pt>
                <c:pt idx="2">
                  <c:v>49</c:v>
                </c:pt>
                <c:pt idx="3">
                  <c:v>3</c:v>
                </c:pt>
                <c:pt idx="4">
                  <c:v>26</c:v>
                </c:pt>
                <c:pt idx="5">
                  <c:v>44</c:v>
                </c:pt>
                <c:pt idx="6">
                  <c:v>96</c:v>
                </c:pt>
                <c:pt idx="7">
                  <c:v>95</c:v>
                </c:pt>
                <c:pt idx="8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38-453D-89BE-C82FA25447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180992"/>
        <c:axId val="42182528"/>
      </c:barChart>
      <c:catAx>
        <c:axId val="421809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2182528"/>
        <c:crosses val="autoZero"/>
        <c:auto val="1"/>
        <c:lblAlgn val="ctr"/>
        <c:lblOffset val="100"/>
        <c:noMultiLvlLbl val="0"/>
      </c:catAx>
      <c:valAx>
        <c:axId val="4218252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4218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42804447092875"/>
          <c:y val="0.54461421952957945"/>
          <c:w val="0.1375636994318252"/>
          <c:h val="0.152452009909417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2016</a:t>
            </a:r>
          </a:p>
        </c:rich>
      </c:tx>
      <c:layout>
        <c:manualLayout>
          <c:xMode val="edge"/>
          <c:yMode val="edge"/>
          <c:x val="0.67060513312728465"/>
          <c:y val="0.1240059147307343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8EF1-4088-A675-E6AFF6B0C43B}"/>
              </c:ext>
            </c:extLst>
          </c:dPt>
          <c:dPt>
            <c:idx val="2"/>
            <c:bubble3D val="0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8EF1-4088-A675-E6AFF6B0C43B}"/>
              </c:ext>
            </c:extLst>
          </c:dPt>
          <c:cat>
            <c:strRef>
              <c:f>Sheet1!$A$2:$A$4</c:f>
              <c:strCache>
                <c:ptCount val="3"/>
                <c:pt idx="0">
                  <c:v>HD (72.7%)</c:v>
                </c:pt>
                <c:pt idx="1">
                  <c:v>PD (13.9%)</c:v>
                </c:pt>
                <c:pt idx="2">
                  <c:v>TX (13.4%)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7525</c:v>
                </c:pt>
                <c:pt idx="1">
                  <c:v>1307</c:v>
                </c:pt>
                <c:pt idx="2">
                  <c:v>1425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F1-4088-A675-E6AFF6B0C4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A984-479B-9EBE-E8F4CE174E0F}"/>
              </c:ext>
            </c:extLst>
          </c:dPt>
          <c:dPt>
            <c:idx val="2"/>
            <c:bubble3D val="0"/>
            <c:explosion val="5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A984-479B-9EBE-E8F4CE174E0F}"/>
              </c:ext>
            </c:extLst>
          </c:dPt>
          <c:cat>
            <c:strRef>
              <c:f>Sheet1!$A$2:$A$4</c:f>
              <c:strCache>
                <c:ptCount val="3"/>
                <c:pt idx="0">
                  <c:v>HD</c:v>
                </c:pt>
                <c:pt idx="1">
                  <c:v>PD</c:v>
                </c:pt>
                <c:pt idx="2">
                  <c:v>TX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1517</c:v>
                </c:pt>
                <c:pt idx="1">
                  <c:v>963</c:v>
                </c:pt>
                <c:pt idx="2">
                  <c:v>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84-479B-9EBE-E8F4CE174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80162883136441765"/>
          <c:y val="0.36989739173228398"/>
          <c:w val="0.19837116863558349"/>
          <c:h val="0.260204970472441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4E25-4D79-B49B-1FAFFF7B81B2}"/>
              </c:ext>
            </c:extLst>
          </c:dPt>
          <c:dPt>
            <c:idx val="2"/>
            <c:bubble3D val="0"/>
            <c:explosion val="22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4E25-4D79-B49B-1FAFFF7B81B2}"/>
              </c:ext>
            </c:extLst>
          </c:dPt>
          <c:cat>
            <c:strRef>
              <c:f>Sheet1!$A$2:$A$4</c:f>
              <c:strCache>
                <c:ptCount val="3"/>
                <c:pt idx="0">
                  <c:v>HD</c:v>
                </c:pt>
                <c:pt idx="1">
                  <c:v>PD</c:v>
                </c:pt>
                <c:pt idx="2">
                  <c:v>TX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6012</c:v>
                </c:pt>
                <c:pt idx="1">
                  <c:v>477</c:v>
                </c:pt>
                <c:pt idx="2">
                  <c:v>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25-4D79-B49B-1FAFFF7B8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80162883136441765"/>
          <c:y val="0.36989739173228398"/>
          <c:w val="0.19837116863558349"/>
          <c:h val="0.260204970472441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rgbClr val="578AB7"/>
              </a:solidFill>
            </c:spPr>
            <c:extLst>
              <c:ext xmlns:c16="http://schemas.microsoft.com/office/drawing/2014/chart" uri="{C3380CC4-5D6E-409C-BE32-E72D297353CC}">
                <c16:uniqueId val="{00000001-D1DB-4228-8C2B-92B17148C9CD}"/>
              </c:ext>
            </c:extLst>
          </c:dPt>
          <c:dPt>
            <c:idx val="2"/>
            <c:bubble3D val="0"/>
            <c:spPr>
              <a:solidFill>
                <a:srgbClr val="DCEF59"/>
              </a:solidFill>
            </c:spPr>
            <c:extLst>
              <c:ext xmlns:c16="http://schemas.microsoft.com/office/drawing/2014/chart" uri="{C3380CC4-5D6E-409C-BE32-E72D297353CC}">
                <c16:uniqueId val="{00000003-D1DB-4228-8C2B-92B17148C9CD}"/>
              </c:ext>
            </c:extLst>
          </c:dPt>
          <c:dLbls>
            <c:dLbl>
              <c:idx val="0"/>
              <c:layout>
                <c:manualLayout>
                  <c:x val="-0.13625246062992133"/>
                  <c:y val="3.55169783464566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1DB-4228-8C2B-92B17148C9CD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1DB-4228-8C2B-92B17148C9CD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1DB-4228-8C2B-92B17148C9CD}"/>
                </c:ext>
              </c:extLst>
            </c:dLbl>
            <c:dLbl>
              <c:idx val="3"/>
              <c:layout>
                <c:manualLayout>
                  <c:x val="0.11287795275590551"/>
                  <c:y val="9.7043799212598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1DB-4228-8C2B-92B17148C9CD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DB-4228-8C2B-92B17148C9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Coloured</c:v>
                </c:pt>
                <c:pt idx="2">
                  <c:v>Indian/Asian</c:v>
                </c:pt>
                <c:pt idx="3">
                  <c:v>White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54.1</c:v>
                </c:pt>
                <c:pt idx="1">
                  <c:v>16.100000000000001</c:v>
                </c:pt>
                <c:pt idx="2">
                  <c:v>11.8</c:v>
                </c:pt>
                <c:pt idx="3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1DB-4228-8C2B-92B17148C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716359130031298"/>
          <c:y val="0.27398865403844014"/>
          <c:w val="0.30615041956122524"/>
          <c:h val="0.4079303688479057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28480863237416"/>
          <c:y val="0"/>
          <c:w val="0.67278742532880964"/>
          <c:h val="0.823970811522031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pmp</c:v>
                </c:pt>
              </c:strCache>
            </c:strRef>
          </c:tx>
          <c:spPr>
            <a:solidFill>
              <a:srgbClr val="578AB7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</c:v>
                </c:pt>
                <c:pt idx="1">
                  <c:v>Indian/Asian</c:v>
                </c:pt>
                <c:pt idx="2">
                  <c:v>Coloured</c:v>
                </c:pt>
                <c:pt idx="3">
                  <c:v>Black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405</c:v>
                </c:pt>
                <c:pt idx="1">
                  <c:v>853</c:v>
                </c:pt>
                <c:pt idx="2">
                  <c:v>333</c:v>
                </c:pt>
                <c:pt idx="3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20-4E8C-956D-00968D17D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58336"/>
        <c:axId val="74959872"/>
      </c:barChart>
      <c:catAx>
        <c:axId val="74958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4959872"/>
        <c:crosses val="autoZero"/>
        <c:auto val="1"/>
        <c:lblAlgn val="ctr"/>
        <c:lblOffset val="100"/>
        <c:noMultiLvlLbl val="0"/>
      </c:catAx>
      <c:valAx>
        <c:axId val="74959872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74958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33C95-B157-46F3-B856-4B24458B1053}" type="datetimeFigureOut">
              <a:rPr lang="en-US" smtClean="0"/>
              <a:pPr/>
              <a:t>11/12/2018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838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838"/>
            <a:ext cx="2944283" cy="4955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3A32D-1AAA-4F63-8F5A-97D96768776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6909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66511-81A3-47B2-83F0-C2E7321B870B}" type="datetimeFigureOut">
              <a:rPr lang="en-US" smtClean="0"/>
              <a:pPr/>
              <a:t>11/12/2018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2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37CA5-3062-4D59-8102-6EF4ED1D701C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49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316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044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8710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37CA5-3062-4D59-8102-6EF4ED1D701C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760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ctr" latinLnBrk="0" hangingPunct="1"/>
            <a:r>
              <a:rPr lang="en-US" b="1" dirty="0"/>
              <a:t>Adjusted for unclassified medical aid beneficiaries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50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693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6298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079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GN</a:t>
            </a:r>
            <a:r>
              <a:rPr lang="en-ZA" baseline="0" dirty="0"/>
              <a:t> = 3235</a:t>
            </a:r>
          </a:p>
          <a:p>
            <a:r>
              <a:rPr lang="en-ZA" baseline="0" dirty="0"/>
              <a:t>HT = 3104</a:t>
            </a:r>
          </a:p>
          <a:p>
            <a:r>
              <a:rPr lang="en-ZA" baseline="0" dirty="0"/>
              <a:t>DM = 1273</a:t>
            </a:r>
          </a:p>
          <a:p>
            <a:r>
              <a:rPr lang="en-ZA" baseline="0" dirty="0"/>
              <a:t>CYSTIC = 282</a:t>
            </a:r>
          </a:p>
          <a:p>
            <a:r>
              <a:rPr lang="en-ZA" baseline="0" dirty="0"/>
              <a:t>UNKNOWN = 1228</a:t>
            </a:r>
          </a:p>
          <a:p>
            <a:r>
              <a:rPr lang="en-ZA" baseline="0" dirty="0"/>
              <a:t>OTHER = 331</a:t>
            </a:r>
          </a:p>
          <a:p>
            <a:r>
              <a:rPr lang="en-ZA" baseline="0"/>
              <a:t>Genitourinary causes = 138</a:t>
            </a:r>
            <a:endParaRPr lang="en-ZA" baseline="0" dirty="0"/>
          </a:p>
          <a:p>
            <a:r>
              <a:rPr lang="en-ZA" baseline="0" dirty="0"/>
              <a:t>Total = 9591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37CA5-3062-4D59-8102-6EF4ED1D701C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76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70E51-6C93-42A9-A68A-72133551B7D2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D715-D8FA-4FE1-A734-C24416896D33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5E16-50CE-4DB4-B8F6-3A9161D381C2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01F1B-FCB4-4ADB-BB07-D626FF841FF4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57CD-06F4-408B-B236-21E1D70C29D3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67657-C109-4611-A6DF-B2C782FAD3F6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8F49-C497-4705-B996-BEF2A83244DA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94DA-5E01-4301-8662-8C5FF9214CF5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ECD65-BE9E-46B5-8CB8-330806E64398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B7B5-D8E2-432F-ACD8-1E2F20177638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6171-5E44-4EB9-B190-2B38EB4A2BA7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PaCT, South Africa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8297-AB5E-4C96-B84B-374C2C5D8898}" type="datetime1">
              <a:rPr lang="en-US" smtClean="0"/>
              <a:pPr/>
              <a:t>11/12/2018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/>
              <a:t>PaCT, South Africa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36A8E-C70C-45ED-8CDC-D87FF642E33C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rd\Dropbox\Registry\2012\Razeen Davids Provincial Map 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24" y="-23587"/>
            <a:ext cx="9172924" cy="6881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76672"/>
            <a:ext cx="239841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55.91 million</a:t>
            </a:r>
          </a:p>
        </p:txBody>
      </p:sp>
    </p:spTree>
    <p:extLst>
      <p:ext uri="{BB962C8B-B14F-4D97-AF65-F5344CB8AC3E}">
        <p14:creationId xmlns:p14="http://schemas.microsoft.com/office/powerpoint/2010/main" val="43520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modality by sector</a:t>
            </a:r>
          </a:p>
        </p:txBody>
      </p:sp>
      <p:graphicFrame>
        <p:nvGraphicFramePr>
          <p:cNvPr id="2" name="Chart 1"/>
          <p:cNvGraphicFramePr/>
          <p:nvPr>
            <p:extLst/>
          </p:nvPr>
        </p:nvGraphicFramePr>
        <p:xfrm>
          <a:off x="1403648" y="1052736"/>
          <a:ext cx="32403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854555"/>
              </p:ext>
            </p:extLst>
          </p:nvPr>
        </p:nvGraphicFramePr>
        <p:xfrm>
          <a:off x="1446919" y="4437112"/>
          <a:ext cx="6120680" cy="21618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653">
                <a:tc rowSpan="2">
                  <a:txBody>
                    <a:bodyPr/>
                    <a:lstStyle/>
                    <a:p>
                      <a:pPr algn="l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Treatment</a:t>
                      </a:r>
                      <a:r>
                        <a:rPr lang="en-ZA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</a:t>
                      </a: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odality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 sector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 sector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43">
                <a:tc vMerge="1">
                  <a:txBody>
                    <a:bodyPr/>
                    <a:lstStyle/>
                    <a:p>
                      <a:pPr algn="l"/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44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Haemodialysis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1401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44.1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6124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Peritoneal dialysis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881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27.8</a:t>
                      </a:r>
                      <a:endParaRPr lang="en-ZA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426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6.0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Transplant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893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28.1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532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7.5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/>
          </p:nvPr>
        </p:nvGraphicFramePr>
        <p:xfrm>
          <a:off x="4716016" y="1844824"/>
          <a:ext cx="2952328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916832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</a:t>
            </a: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88404" y="1940708"/>
            <a:ext cx="85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</a:t>
            </a:r>
            <a:endParaRPr kumimoji="0" lang="en-Z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247452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28.1%</a:t>
            </a:r>
            <a:endParaRPr lang="en-ZA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023828" y="2865745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44.1%</a:t>
            </a:r>
            <a:endParaRPr lang="en-ZA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979712" y="3570657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27.8%</a:t>
            </a:r>
            <a:endParaRPr lang="en-ZA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646506" y="1906288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7.5%</a:t>
            </a:r>
            <a:endParaRPr lang="en-ZA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065364" y="3390074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86.5%</a:t>
            </a:r>
            <a:endParaRPr lang="en-ZA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852558" y="2054655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6.0%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286737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23529" y="426795"/>
            <a:ext cx="8092970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New kidney transplants </a:t>
            </a: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2016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Chart 1"/>
          <p:cNvGraphicFramePr/>
          <p:nvPr>
            <p:extLst/>
          </p:nvPr>
        </p:nvGraphicFramePr>
        <p:xfrm>
          <a:off x="1403648" y="1052736"/>
          <a:ext cx="32403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028022"/>
              </p:ext>
            </p:extLst>
          </p:nvPr>
        </p:nvGraphicFramePr>
        <p:xfrm>
          <a:off x="727502" y="1484784"/>
          <a:ext cx="7688996" cy="365440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90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64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Deceased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Living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Living</a:t>
                      </a:r>
                      <a:b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unrelated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Western Cape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Western Cape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22*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Gauteng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Gauteng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3**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30***</a:t>
                      </a:r>
                      <a:endParaRPr lang="en-ZA" sz="1400" b="1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KwaZulu-Natal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KwaZulu-Natal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Free State - Public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Free State - Private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035">
                <a:tc>
                  <a:txBody>
                    <a:bodyPr/>
                    <a:lstStyle/>
                    <a:p>
                      <a:pPr algn="l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Total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27502" y="5266784"/>
            <a:ext cx="74829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 = child recipient &lt;18 years; A= adult recipient 18 years and </a:t>
            </a:r>
            <a:r>
              <a:rPr kumimoji="0" lang="en-Z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older.</a:t>
            </a: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</a:t>
            </a: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Includes 1 adult kidney-liver transplant  </a:t>
            </a:r>
            <a:r>
              <a:rPr lang="en-ZA" sz="1400" baseline="30000" dirty="0">
                <a:solidFill>
                  <a:prstClr val="black"/>
                </a:solidFill>
              </a:rPr>
              <a:t>**</a:t>
            </a:r>
            <a:r>
              <a:rPr lang="en-ZA" sz="1400" dirty="0">
                <a:solidFill>
                  <a:prstClr val="black"/>
                </a:solidFill>
              </a:rPr>
              <a:t>Includes 1 child kidney-liver </a:t>
            </a:r>
            <a:r>
              <a:rPr lang="en-ZA" sz="1400" dirty="0" smtClean="0">
                <a:solidFill>
                  <a:prstClr val="black"/>
                </a:solidFill>
              </a:rPr>
              <a:t>transplant.</a:t>
            </a:r>
            <a:endParaRPr lang="en-ZA" sz="1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ZA" sz="1400" baseline="30000" dirty="0" smtClean="0">
                <a:solidFill>
                  <a:prstClr val="black"/>
                </a:solidFill>
              </a:rPr>
              <a:t>***</a:t>
            </a:r>
            <a:r>
              <a:rPr lang="en-ZA" sz="1400" dirty="0">
                <a:solidFill>
                  <a:prstClr val="black"/>
                </a:solidFill>
              </a:rPr>
              <a:t>Includes 2 adult kidney-liver transplants and 1 adult kidney-pancreas </a:t>
            </a:r>
            <a:r>
              <a:rPr lang="en-ZA" sz="1400" dirty="0" smtClean="0">
                <a:solidFill>
                  <a:prstClr val="black"/>
                </a:solidFill>
              </a:rPr>
              <a:t>transplant.</a:t>
            </a:r>
            <a:endParaRPr lang="en-ZA" sz="1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kidney transplant rate for 2016 </a:t>
            </a:r>
            <a:r>
              <a:rPr kumimoji="0" lang="en-Z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was </a:t>
            </a: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4.5 </a:t>
            </a:r>
            <a:r>
              <a:rPr kumimoji="0" lang="en-Z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pmp.</a:t>
            </a: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Data supplied by the SA Organ Donor Foundation.</a:t>
            </a:r>
          </a:p>
        </p:txBody>
      </p:sp>
    </p:spTree>
    <p:extLst>
      <p:ext uri="{BB962C8B-B14F-4D97-AF65-F5344CB8AC3E}">
        <p14:creationId xmlns:p14="http://schemas.microsoft.com/office/powerpoint/2010/main" val="248334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1143000"/>
          </a:xfrm>
          <a:noFill/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patient numbers and prevalence by ethnicity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524010788"/>
              </p:ext>
            </p:extLst>
          </p:nvPr>
        </p:nvGraphicFramePr>
        <p:xfrm>
          <a:off x="0" y="1520788"/>
          <a:ext cx="489654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1437" y="6165304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Data on ethnicity available for </a:t>
            </a:r>
            <a:r>
              <a:rPr kumimoji="0" lang="en-ZA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10 008 </a:t>
            </a: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patients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30162901"/>
              </p:ext>
            </p:extLst>
          </p:nvPr>
        </p:nvGraphicFramePr>
        <p:xfrm>
          <a:off x="4644008" y="3429000"/>
          <a:ext cx="403244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034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1143000"/>
          </a:xfrm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Most commonly reported causes of ESRD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396447"/>
              </p:ext>
            </p:extLst>
          </p:nvPr>
        </p:nvGraphicFramePr>
        <p:xfrm>
          <a:off x="971600" y="2420888"/>
          <a:ext cx="7211144" cy="26601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60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total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Hypertensive renal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9495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Cause unknown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Diabetic nephropathy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15.2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Glomerular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Cystic kidney disease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Obstruction</a:t>
                      </a:r>
                      <a:r>
                        <a:rPr lang="en-US" sz="18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reflux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29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7504" y="344730"/>
            <a:ext cx="8928992" cy="936104"/>
          </a:xfrm>
        </p:spPr>
        <p:txBody>
          <a:bodyPr>
            <a:norm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Population data by ethnic group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806657"/>
              </p:ext>
            </p:extLst>
          </p:nvPr>
        </p:nvGraphicFramePr>
        <p:xfrm>
          <a:off x="1835696" y="2365660"/>
          <a:ext cx="4752528" cy="26642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7356">
                <a:tc>
                  <a:txBody>
                    <a:bodyPr/>
                    <a:lstStyle/>
                    <a:p>
                      <a:r>
                        <a:rPr lang="en-Z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group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45.11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Coloured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Indian/Asian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White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388">
                <a:tc>
                  <a:txBody>
                    <a:bodyPr/>
                    <a:lstStyle/>
                    <a:p>
                      <a:r>
                        <a:rPr lang="en-ZA" b="1" dirty="0"/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55.91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Stats SA: 2016 mid-year estimates</a:t>
            </a:r>
          </a:p>
        </p:txBody>
      </p:sp>
    </p:spTree>
    <p:extLst>
      <p:ext uri="{BB962C8B-B14F-4D97-AF65-F5344CB8AC3E}">
        <p14:creationId xmlns:p14="http://schemas.microsoft.com/office/powerpoint/2010/main" val="1583355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Population data by province</a:t>
            </a:r>
            <a:endParaRPr lang="en-ZA" sz="36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671395"/>
              </p:ext>
            </p:extLst>
          </p:nvPr>
        </p:nvGraphicFramePr>
        <p:xfrm>
          <a:off x="2486221" y="1556792"/>
          <a:ext cx="4246019" cy="457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36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4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r>
                        <a:rPr lang="en-Z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Province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Million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Eastern Cape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7.06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12.6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Free State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2.86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Gauteng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13.50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24.1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KwaZulu-Natal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11.08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19.8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Limpopo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5.80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10.4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Mpumalanga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4.33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7.7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North</a:t>
                      </a:r>
                      <a:r>
                        <a:rPr lang="en-ZA" b="1" baseline="0" dirty="0"/>
                        <a:t> </a:t>
                      </a:r>
                      <a:r>
                        <a:rPr lang="en-ZA" b="1" dirty="0"/>
                        <a:t>West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3.80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6.8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Northern Cape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1.19</a:t>
                      </a:r>
                    </a:p>
                  </a:txBody>
                  <a:tcPr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pPr lvl="0"/>
                      <a:r>
                        <a:rPr lang="en-ZA" b="1" dirty="0"/>
                        <a:t>Western Cape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6.29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</a:t>
                      </a: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b="1" dirty="0"/>
                        <a:t>Total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55.91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100.0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5656" y="6330806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Stats SA: 2016 mid-year estimates</a:t>
            </a:r>
          </a:p>
        </p:txBody>
      </p:sp>
    </p:spTree>
    <p:extLst>
      <p:ext uri="{BB962C8B-B14F-4D97-AF65-F5344CB8AC3E}">
        <p14:creationId xmlns:p14="http://schemas.microsoft.com/office/powerpoint/2010/main" val="18722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  <a:noFill/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Centres by province and sector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3431"/>
              </p:ext>
            </p:extLst>
          </p:nvPr>
        </p:nvGraphicFramePr>
        <p:xfrm>
          <a:off x="611560" y="2780928"/>
          <a:ext cx="7641705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4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42038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Public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Private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260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109162100"/>
              </p:ext>
            </p:extLst>
          </p:nvPr>
        </p:nvGraphicFramePr>
        <p:xfrm>
          <a:off x="1547664" y="1844824"/>
          <a:ext cx="468052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Prevalence and numbers of patients on RRT by province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88048"/>
              </p:ext>
            </p:extLst>
          </p:nvPr>
        </p:nvGraphicFramePr>
        <p:xfrm>
          <a:off x="827584" y="5551926"/>
          <a:ext cx="7488833" cy="612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08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603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Province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endParaRPr lang="en-ZA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3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ZA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  <a:endParaRPr lang="en-Z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1 045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577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3 255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2 022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409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275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465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2 063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10 257</a:t>
                      </a:r>
                      <a:endParaRPr lang="en-Z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9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763688" y="2492896"/>
          <a:ext cx="5884884" cy="16626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60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651">
                <a:tc>
                  <a:txBody>
                    <a:bodyPr/>
                    <a:lstStyle/>
                    <a:p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Public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Private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Population in millions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47.03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8.88*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ESRD patients on treatment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3175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>
                          <a:solidFill>
                            <a:schemeClr val="tx1"/>
                          </a:solidFill>
                        </a:rPr>
                        <a:t>7082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51">
                <a:tc>
                  <a:txBody>
                    <a:bodyPr/>
                    <a:lstStyle/>
                    <a:p>
                      <a:r>
                        <a:rPr lang="en-ZA" b="1" dirty="0"/>
                        <a:t>Treatment </a:t>
                      </a:r>
                      <a:r>
                        <a:rPr lang="en-ZA" b="1"/>
                        <a:t>rate (pmp)</a:t>
                      </a:r>
                      <a:endParaRPr lang="en-ZA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>
                          <a:solidFill>
                            <a:schemeClr val="tx1"/>
                          </a:solidFill>
                        </a:rPr>
                        <a:t>67.5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>
                          <a:solidFill>
                            <a:schemeClr val="tx1"/>
                          </a:solidFill>
                        </a:rPr>
                        <a:t>797.5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 prevalence by</a:t>
            </a:r>
            <a:b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healthcare sector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6114782"/>
            <a:ext cx="7328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* Council for Medical Schemes Annual Report 2016/17</a:t>
            </a:r>
          </a:p>
        </p:txBody>
      </p:sp>
    </p:spTree>
    <p:extLst>
      <p:ext uri="{BB962C8B-B14F-4D97-AF65-F5344CB8AC3E}">
        <p14:creationId xmlns:p14="http://schemas.microsoft.com/office/powerpoint/2010/main" val="184537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36104"/>
          </a:xfrm>
          <a:noFill/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Numbers of </a:t>
            </a: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patients</a:t>
            </a:r>
            <a:b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province and sector</a:t>
            </a:r>
            <a:endParaRPr lang="en-ZA" sz="4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91870"/>
              </p:ext>
            </p:extLst>
          </p:nvPr>
        </p:nvGraphicFramePr>
        <p:xfrm>
          <a:off x="657906" y="3068960"/>
          <a:ext cx="7848875" cy="22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17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58165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Sector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GT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KZ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WC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Public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299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235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957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431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162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3 175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Private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746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342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2 298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1 591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268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265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303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1 187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7 082</a:t>
                      </a:r>
                      <a:endParaRPr lang="en-ZA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1 045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577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3 255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2 022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409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275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465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2 063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10 257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01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65925867"/>
              </p:ext>
            </p:extLst>
          </p:nvPr>
        </p:nvGraphicFramePr>
        <p:xfrm>
          <a:off x="1007604" y="1844824"/>
          <a:ext cx="7128792" cy="46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  <a:noFill/>
        </p:spPr>
        <p:txBody>
          <a:bodyPr>
            <a:noAutofit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Prevalence of </a:t>
            </a: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RRT</a:t>
            </a:r>
            <a:b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</a:t>
            </a:r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province and sector</a:t>
            </a:r>
          </a:p>
        </p:txBody>
      </p:sp>
    </p:spTree>
    <p:extLst>
      <p:ext uri="{BB962C8B-B14F-4D97-AF65-F5344CB8AC3E}">
        <p14:creationId xmlns:p14="http://schemas.microsoft.com/office/powerpoint/2010/main" val="25327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Distribution of </a:t>
            </a: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patients</a:t>
            </a:r>
            <a:b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</a:t>
            </a:r>
            <a:r>
              <a:rPr lang="en-ZA" sz="4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treatment modality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234206"/>
              </p:ext>
            </p:extLst>
          </p:nvPr>
        </p:nvGraphicFramePr>
        <p:xfrm>
          <a:off x="2463777" y="4539650"/>
          <a:ext cx="4226790" cy="17281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1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0443">
                <a:tc>
                  <a:txBody>
                    <a:bodyPr/>
                    <a:lstStyle/>
                    <a:p>
                      <a:pPr algn="l"/>
                      <a:r>
                        <a:rPr lang="en-Z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Modality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4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Haemodialysis</a:t>
                      </a:r>
                      <a:endParaRPr lang="en-Z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7525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73.4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Peritoneal dialysis</a:t>
                      </a:r>
                      <a:endParaRPr lang="en-Z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1307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12.7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653">
                <a:tc>
                  <a:txBody>
                    <a:bodyPr/>
                    <a:lstStyle/>
                    <a:p>
                      <a:pPr algn="l"/>
                      <a:r>
                        <a:rPr lang="en-ZA" b="1" dirty="0"/>
                        <a:t>Transplant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1425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b="1" dirty="0"/>
                        <a:t>13.9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429702799"/>
              </p:ext>
            </p:extLst>
          </p:nvPr>
        </p:nvGraphicFramePr>
        <p:xfrm>
          <a:off x="2380928" y="1509210"/>
          <a:ext cx="4392488" cy="301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27984" y="3645024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72.7%</a:t>
            </a:r>
            <a:endParaRPr lang="en-ZA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875976" y="2298358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13.9%</a:t>
            </a:r>
            <a:endParaRPr lang="en-ZA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434188" y="2833657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 smtClean="0"/>
              <a:t>12.7%</a:t>
            </a:r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425155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16966</TotalTime>
  <Words>603</Words>
  <Application>Microsoft Office PowerPoint</Application>
  <PresentationFormat>On-screen Show (4:3)</PresentationFormat>
  <Paragraphs>362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Tahoma</vt:lpstr>
      <vt:lpstr>Office Theme</vt:lpstr>
      <vt:lpstr>PowerPoint Presentation</vt:lpstr>
      <vt:lpstr>Population data by ethnic group</vt:lpstr>
      <vt:lpstr>Population data by province</vt:lpstr>
      <vt:lpstr>Centres by province and sector</vt:lpstr>
      <vt:lpstr>Prevalence and numbers of patients on RRT by province</vt:lpstr>
      <vt:lpstr>RRT prevalence by healthcare sector</vt:lpstr>
      <vt:lpstr>Numbers of patients by province and sector</vt:lpstr>
      <vt:lpstr>Prevalence of RRT by province and sector</vt:lpstr>
      <vt:lpstr>Distribution of patients by treatment modality</vt:lpstr>
      <vt:lpstr>RRT modality by sector</vt:lpstr>
      <vt:lpstr>New kidney transplants in 2016</vt:lpstr>
      <vt:lpstr>RRT patient numbers and prevalence by ethnicity</vt:lpstr>
      <vt:lpstr>Most commonly reported causes of ESRD</vt:lpstr>
    </vt:vector>
  </TitlesOfParts>
  <Company>Stellenbosch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 among five African institutions and Harvard School of Public Health</dc:title>
  <dc:creator>EC Laurence</dc:creator>
  <cp:lastModifiedBy>Davids, Razeen &lt;mrd@sun.ac.za&gt;</cp:lastModifiedBy>
  <cp:revision>1439</cp:revision>
  <cp:lastPrinted>2014-04-08T07:53:07Z</cp:lastPrinted>
  <dcterms:created xsi:type="dcterms:W3CDTF">2010-11-02T07:41:09Z</dcterms:created>
  <dcterms:modified xsi:type="dcterms:W3CDTF">2018-11-12T05:55:02Z</dcterms:modified>
</cp:coreProperties>
</file>