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92" r:id="rId2"/>
    <p:sldId id="430" r:id="rId3"/>
    <p:sldId id="443" r:id="rId4"/>
    <p:sldId id="470" r:id="rId5"/>
    <p:sldId id="508" r:id="rId6"/>
    <p:sldId id="509" r:id="rId7"/>
    <p:sldId id="447" r:id="rId8"/>
    <p:sldId id="472" r:id="rId9"/>
    <p:sldId id="474" r:id="rId10"/>
    <p:sldId id="478" r:id="rId11"/>
    <p:sldId id="450" r:id="rId12"/>
    <p:sldId id="475" r:id="rId13"/>
    <p:sldId id="488" r:id="rId14"/>
    <p:sldId id="451" r:id="rId15"/>
    <p:sldId id="452" r:id="rId16"/>
    <p:sldId id="497" r:id="rId17"/>
    <p:sldId id="498" r:id="rId18"/>
    <p:sldId id="499" r:id="rId19"/>
    <p:sldId id="500" r:id="rId20"/>
    <p:sldId id="501" r:id="rId21"/>
    <p:sldId id="502" r:id="rId22"/>
    <p:sldId id="503" r:id="rId23"/>
    <p:sldId id="505" r:id="rId24"/>
    <p:sldId id="506" r:id="rId25"/>
    <p:sldId id="507" r:id="rId2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V" initials="J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8AB7"/>
    <a:srgbClr val="DCE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34" autoAdjust="0"/>
    <p:restoredTop sz="92384" autoAdjust="0"/>
  </p:normalViewPr>
  <p:slideViewPr>
    <p:cSldViewPr>
      <p:cViewPr varScale="1">
        <p:scale>
          <a:sx n="106" d="100"/>
          <a:sy n="10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>
                <a:solidFill>
                  <a:schemeClr val="tx1"/>
                </a:solidFill>
              </a:rPr>
              <a:t>Gender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65-4D6C-A229-07AA67A618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65-4D6C-A229-07AA67A61883}"/>
              </c:ext>
            </c:extLst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C65-4D6C-A229-07AA67A61883}"/>
                </c:ext>
              </c:extLst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C65-4D6C-A229-07AA67A618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0.51100000000000001</c:v>
                </c:pt>
                <c:pt idx="1">
                  <c:v>0.48899999999999999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65-4D6C-A229-07AA67A61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64204025251601"/>
          <c:y val="0.89895403967974796"/>
          <c:w val="0.72447151017157363"/>
          <c:h val="7.8136452874662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37981392380906"/>
          <c:y val="3.9238541396634942E-2"/>
          <c:w val="0.67278742532880964"/>
          <c:h val="0.823970811522031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spPr>
            <a:solidFill>
              <a:srgbClr val="578AB7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Indian/Asian</c:v>
                </c:pt>
                <c:pt idx="2">
                  <c:v>Coloured</c:v>
                </c:pt>
                <c:pt idx="3">
                  <c:v>Black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436</c:v>
                </c:pt>
                <c:pt idx="1">
                  <c:v>927</c:v>
                </c:pt>
                <c:pt idx="2">
                  <c:v>334</c:v>
                </c:pt>
                <c:pt idx="3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68-4B65-B4C8-52BA53DD7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58336"/>
        <c:axId val="74959872"/>
      </c:barChart>
      <c:catAx>
        <c:axId val="74958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4959872"/>
        <c:crosses val="autoZero"/>
        <c:auto val="1"/>
        <c:lblAlgn val="ctr"/>
        <c:lblOffset val="100"/>
        <c:noMultiLvlLbl val="0"/>
      </c:catAx>
      <c:valAx>
        <c:axId val="749598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7495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Pt>
            <c:idx val="0"/>
            <c:bubble3D val="0"/>
            <c:explosion val="13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2DB8-4FAF-878B-397EE840AB7E}"/>
              </c:ext>
            </c:extLst>
          </c:dPt>
          <c:dPt>
            <c:idx val="1"/>
            <c:bubble3D val="0"/>
            <c:explosion val="5"/>
            <c:extLst>
              <c:ext xmlns:c16="http://schemas.microsoft.com/office/drawing/2014/chart" uri="{C3380CC4-5D6E-409C-BE32-E72D297353CC}">
                <c16:uniqueId val="{00000002-2DB8-4FAF-878B-397EE840AB7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Diabetes</c:v>
                </c:pt>
                <c:pt idx="1">
                  <c:v>No diabetes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0.51459999999999995</c:v>
                </c:pt>
                <c:pt idx="1">
                  <c:v>0.4854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B8-4FAF-878B-397EE840A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916666666666665E-2"/>
          <c:y val="3.4375000000000003E-2"/>
          <c:w val="0.80319209317585305"/>
          <c:h val="0.9656249999999999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07F2-40E8-82D9-57FBE2BB7388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7F2-40E8-82D9-57FBE2BB7388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07F2-40E8-82D9-57FBE2BB738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86.5%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7F2-40E8-82D9-57FBE2BB7388}"/>
                </c:ext>
              </c:extLst>
            </c:dLbl>
            <c:dLbl>
              <c:idx val="1"/>
              <c:layout>
                <c:manualLayout>
                  <c:x val="-3.0026574803149644E-2"/>
                  <c:y val="3.24384842519685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12.2%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7F2-40E8-82D9-57FBE2BB7388}"/>
                </c:ext>
              </c:extLst>
            </c:dLbl>
            <c:dLbl>
              <c:idx val="2"/>
              <c:layout>
                <c:manualLayout>
                  <c:x val="9.0242946194225723E-2"/>
                  <c:y val="-1.00184547244094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7F2-40E8-82D9-57FBE2BB738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Negative (6102)</c:v>
                </c:pt>
                <c:pt idx="1">
                  <c:v>Immune (859)</c:v>
                </c:pt>
                <c:pt idx="2">
                  <c:v>Positive (95)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6102</c:v>
                </c:pt>
                <c:pt idx="1">
                  <c:v>859</c:v>
                </c:pt>
                <c:pt idx="2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F2-40E8-82D9-57FBE2BB73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444209317585292"/>
          <c:y val="3.5522391732283463E-2"/>
          <c:w val="0.31347457349081365"/>
          <c:h val="0.2602049704724409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0507957963518456"/>
          <c:w val="0.73854711239868331"/>
          <c:h val="0.7198001662366733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explosion val="25"/>
          <c:dPt>
            <c:idx val="0"/>
            <c:bubble3D val="0"/>
            <c:explosion val="24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F957-4D71-838E-1FE56DE91600}"/>
              </c:ext>
            </c:extLst>
          </c:dPt>
          <c:dPt>
            <c:idx val="1"/>
            <c:bubble3D val="0"/>
            <c:explosion val="38"/>
            <c:extLst>
              <c:ext xmlns:c16="http://schemas.microsoft.com/office/drawing/2014/chart" uri="{C3380CC4-5D6E-409C-BE32-E72D297353CC}">
                <c16:uniqueId val="{00000002-F957-4D71-838E-1FE56DE9160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98.9%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57-4D71-838E-1FE56DE91600}"/>
                </c:ext>
              </c:extLst>
            </c:dLbl>
            <c:dLbl>
              <c:idx val="1"/>
              <c:layout>
                <c:manualLayout>
                  <c:x val="-7.2868183567277728E-2"/>
                  <c:y val="-3.0206263090109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1.1%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57-4D71-838E-1FE56DE91600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Negative (6113)</c:v>
                </c:pt>
                <c:pt idx="1">
                  <c:v>Positive (65)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6113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57-4D71-838E-1FE56DE916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Negative (6113)</c:v>
                </c:pt>
                <c:pt idx="1">
                  <c:v>Positive (65)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99.2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57-4D71-838E-1FE56DE91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69662355423857"/>
          <c:y val="7.5059561283314188E-2"/>
          <c:w val="0.2830337644576143"/>
          <c:h val="0.2583884712398211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916666666666665E-2"/>
          <c:y val="4.8211222028584085E-2"/>
          <c:w val="0.73972154548965474"/>
          <c:h val="0.9174136026816195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F9F5-4489-ABCF-C43B39D67BE5}"/>
              </c:ext>
            </c:extLst>
          </c:dPt>
          <c:dLbls>
            <c:dLbl>
              <c:idx val="1"/>
              <c:layout>
                <c:manualLayout>
                  <c:x val="-4.215603028234962E-2"/>
                  <c:y val="-2.340324293376608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9.4%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F5-4489-ABCF-C43B39D67BE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Negative (5857)</c:v>
                </c:pt>
                <c:pt idx="1">
                  <c:v>Positive (607)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5857</c:v>
                </c:pt>
                <c:pt idx="1">
                  <c:v>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F5-4489-ABCF-C43B39D67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001370218123916"/>
          <c:y val="2.480967154802409E-2"/>
          <c:w val="0.2899862978187609"/>
          <c:h val="0.1704498637333390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 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327</c:v>
                </c:pt>
                <c:pt idx="1">
                  <c:v>125</c:v>
                </c:pt>
                <c:pt idx="2">
                  <c:v>126</c:v>
                </c:pt>
                <c:pt idx="3">
                  <c:v>64</c:v>
                </c:pt>
                <c:pt idx="4">
                  <c:v>59</c:v>
                </c:pt>
                <c:pt idx="5">
                  <c:v>209</c:v>
                </c:pt>
                <c:pt idx="6">
                  <c:v>245</c:v>
                </c:pt>
                <c:pt idx="7">
                  <c:v>193</c:v>
                </c:pt>
                <c:pt idx="8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1-44AD-AF31-09E8EB609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25920"/>
        <c:axId val="42341120"/>
      </c:barChart>
      <c:catAx>
        <c:axId val="41425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341120"/>
        <c:crosses val="autoZero"/>
        <c:auto val="1"/>
        <c:lblAlgn val="ctr"/>
        <c:lblOffset val="100"/>
        <c:noMultiLvlLbl val="0"/>
      </c:catAx>
      <c:valAx>
        <c:axId val="423411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142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90028268464"/>
          <c:y val="3.0210056121072044E-2"/>
          <c:w val="0.72260840265784165"/>
          <c:h val="0.87393713367333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 anchor="b" anchorCtr="1"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880.0039052880893</c:v>
                </c:pt>
                <c:pt idx="1">
                  <c:v>354.01862959854287</c:v>
                </c:pt>
                <c:pt idx="2">
                  <c:v>618.33982604529342</c:v>
                </c:pt>
                <c:pt idx="3">
                  <c:v>445.65662900044174</c:v>
                </c:pt>
                <c:pt idx="4">
                  <c:v>636.83898150781363</c:v>
                </c:pt>
                <c:pt idx="5">
                  <c:v>1296.1607283097051</c:v>
                </c:pt>
                <c:pt idx="6">
                  <c:v>656.90154301321797</c:v>
                </c:pt>
                <c:pt idx="7">
                  <c:v>801.60991908800088</c:v>
                </c:pt>
                <c:pt idx="8">
                  <c:v>1097.3006394935612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8-453D-89BE-C82FA25447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7815080030389441E-3"/>
                  <c:y val="-8.2391062148378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38-453D-89BE-C82FA2544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Sheet1!$C$2:$C$10</c:f>
              <c:numCache>
                <c:formatCode>0</c:formatCode>
                <c:ptCount val="9"/>
                <c:pt idx="0">
                  <c:v>175.83184226821234</c:v>
                </c:pt>
                <c:pt idx="1">
                  <c:v>82.068187737301514</c:v>
                </c:pt>
                <c:pt idx="2">
                  <c:v>50.097336264233256</c:v>
                </c:pt>
                <c:pt idx="3">
                  <c:v>4.5828689922135482</c:v>
                </c:pt>
                <c:pt idx="4">
                  <c:v>13.557580085453734</c:v>
                </c:pt>
                <c:pt idx="5">
                  <c:v>65.342660686546395</c:v>
                </c:pt>
                <c:pt idx="6">
                  <c:v>98.463838412786657</c:v>
                </c:pt>
                <c:pt idx="7">
                  <c:v>93.706946474069639</c:v>
                </c:pt>
                <c:pt idx="8">
                  <c:v>50.355785793470361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38-453D-89BE-C82FA254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80992"/>
        <c:axId val="42182528"/>
      </c:barChart>
      <c:catAx>
        <c:axId val="42180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182528"/>
        <c:crosses val="autoZero"/>
        <c:auto val="1"/>
        <c:lblAlgn val="ctr"/>
        <c:lblOffset val="100"/>
        <c:noMultiLvlLbl val="0"/>
      </c:catAx>
      <c:valAx>
        <c:axId val="4218252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218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42804447092875"/>
          <c:y val="0.54461421952957945"/>
          <c:w val="0.1375636994318252"/>
          <c:h val="0.15245200990941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2015</a:t>
            </a:r>
          </a:p>
        </c:rich>
      </c:tx>
      <c:layout>
        <c:manualLayout>
          <c:xMode val="edge"/>
          <c:yMode val="edge"/>
          <c:x val="0.66193115639480915"/>
          <c:y val="0.161875747655945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6A44-4A70-9D59-1A2E9F0CB73B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6A44-4A70-9D59-1A2E9F0CB73B}"/>
              </c:ext>
            </c:extLst>
          </c:dPt>
          <c:dLbls>
            <c:dLbl>
              <c:idx val="0"/>
              <c:layout>
                <c:manualLayout>
                  <c:x val="-3.5923033033994342E-2"/>
                  <c:y val="-2.15086196384682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866656659898309"/>
                      <c:h val="0.318325064152763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44-4A70-9D59-1A2E9F0CB73B}"/>
                </c:ext>
              </c:extLst>
            </c:dLbl>
            <c:dLbl>
              <c:idx val="1"/>
              <c:layout>
                <c:manualLayout>
                  <c:x val="-3.2713514791412802E-2"/>
                  <c:y val="6.6301032726999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06609839050139"/>
                      <c:h val="0.314023248062876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A44-4A70-9D59-1A2E9F0CB73B}"/>
                </c:ext>
              </c:extLst>
            </c:dLbl>
            <c:dLbl>
              <c:idx val="2"/>
              <c:layout>
                <c:manualLayout>
                  <c:x val="2.1977844755600631E-2"/>
                  <c:y val="4.34670695504117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16149033086156"/>
                      <c:h val="0.381774992480510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A44-4A70-9D59-1A2E9F0CB73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HD (72.7%)</c:v>
                </c:pt>
                <c:pt idx="1">
                  <c:v>PD (13.9%)</c:v>
                </c:pt>
                <c:pt idx="2">
                  <c:v>TX (13.4%)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7529</c:v>
                </c:pt>
                <c:pt idx="1">
                  <c:v>1440</c:v>
                </c:pt>
                <c:pt idx="2">
                  <c:v>1391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44-4A70-9D59-1A2E9F0CB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A984-479B-9EBE-E8F4CE174E0F}"/>
              </c:ext>
            </c:extLst>
          </c:dPt>
          <c:dPt>
            <c:idx val="2"/>
            <c:bubble3D val="0"/>
            <c:explosion val="5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A984-479B-9EBE-E8F4CE174E0F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1517</c:v>
                </c:pt>
                <c:pt idx="1">
                  <c:v>963</c:v>
                </c:pt>
                <c:pt idx="2">
                  <c:v>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4-479B-9EBE-E8F4CE174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4E25-4D79-B49B-1FAFFF7B81B2}"/>
              </c:ext>
            </c:extLst>
          </c:dPt>
          <c:dPt>
            <c:idx val="2"/>
            <c:bubble3D val="0"/>
            <c:explosion val="22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4E25-4D79-B49B-1FAFFF7B81B2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6012</c:v>
                </c:pt>
                <c:pt idx="1">
                  <c:v>477</c:v>
                </c:pt>
                <c:pt idx="2">
                  <c:v>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25-4D79-B49B-1FAFFF7B8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CC-44C5-89F8-21C298B809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CC-44C5-89F8-21C298B80975}"/>
              </c:ext>
            </c:extLst>
          </c:dPt>
          <c:dLbls>
            <c:dLbl>
              <c:idx val="0"/>
              <c:layout>
                <c:manualLayout>
                  <c:x val="-1.4612573911540693E-3"/>
                  <c:y val="-2.764563515931180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6CC-44C5-89F8-21C298B80975}"/>
                </c:ext>
              </c:extLst>
            </c:dLbl>
            <c:dLbl>
              <c:idx val="1"/>
              <c:layout>
                <c:manualLayout>
                  <c:x val="1.2147570023083854E-2"/>
                  <c:y val="1.67658574334652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CC-44C5-89F8-21C298B809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0.40699999999999997</c:v>
                </c:pt>
                <c:pt idx="1">
                  <c:v>0.59299999999999997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CC-44C5-89F8-21C298B80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64204025251601"/>
          <c:y val="0.89895403967974796"/>
          <c:w val="0.72447151017157363"/>
          <c:h val="7.8136452874662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D1DB-4228-8C2B-92B17148C9CD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D1DB-4228-8C2B-92B17148C9CD}"/>
              </c:ext>
            </c:extLst>
          </c:dPt>
          <c:dLbls>
            <c:dLbl>
              <c:idx val="0"/>
              <c:layout>
                <c:manualLayout>
                  <c:x val="-0.12375246062992126"/>
                  <c:y val="9.8016978346456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1DB-4228-8C2B-92B17148C9CD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DB-4228-8C2B-92B17148C9CD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DB-4228-8C2B-92B17148C9CD}"/>
                </c:ext>
              </c:extLst>
            </c:dLbl>
            <c:dLbl>
              <c:idx val="3"/>
              <c:layout>
                <c:manualLayout>
                  <c:x val="0.13579461942257218"/>
                  <c:y val="5.954379921259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1DB-4228-8C2B-92B17148C9C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DB-4228-8C2B-92B17148C9C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Coloured</c:v>
                </c:pt>
                <c:pt idx="2">
                  <c:v>Indian/Asian</c:v>
                </c:pt>
                <c:pt idx="3">
                  <c:v>White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53.15</c:v>
                </c:pt>
                <c:pt idx="1">
                  <c:v>15.58</c:v>
                </c:pt>
                <c:pt idx="2">
                  <c:v>12.19</c:v>
                </c:pt>
                <c:pt idx="3">
                  <c:v>19.079999999999998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1DB-4228-8C2B-92B17148C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6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6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B5E33C95-B157-46F3-B856-4B24458B1053}" type="datetimeFigureOut">
              <a:rPr lang="en-US" smtClean="0"/>
              <a:pPr/>
              <a:t>8/31/2017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48"/>
            <a:ext cx="2945659" cy="49665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9948"/>
            <a:ext cx="2945659" cy="49665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DD3A32D-1AAA-4F63-8F5A-97D96768776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6909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666511-81A3-47B2-83F0-C2E7321B870B}" type="datetimeFigureOut">
              <a:rPr lang="en-US" smtClean="0"/>
              <a:pPr/>
              <a:t>8/31/2017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C537CA5-3062-4D59-8102-6EF4ED1D701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49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African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44 227 995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Coloured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4 832 916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Indian/Asian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1 362 002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</a:t>
            </a:r>
            <a:r>
              <a:rPr lang="en-ZA" dirty="0"/>
              <a:t> </a:t>
            </a:r>
            <a:r>
              <a:rPr lang="en-Z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4 534 008</a:t>
            </a:r>
            <a:r>
              <a:rPr lang="en-ZA" dirty="0"/>
              <a:t> </a:t>
            </a:r>
            <a:r>
              <a:rPr lang="en-Z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Grand Total</a:t>
            </a:r>
            <a:r>
              <a:rPr lang="en-ZA" dirty="0"/>
              <a:t> </a:t>
            </a:r>
            <a:r>
              <a:rPr lang="en-ZA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54 956 920</a:t>
            </a:r>
            <a:r>
              <a:rPr lang="en-ZA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6913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01534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4829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73084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GN</a:t>
            </a:r>
            <a:r>
              <a:rPr lang="en-ZA" baseline="0" dirty="0"/>
              <a:t> = 3235</a:t>
            </a:r>
          </a:p>
          <a:p>
            <a:r>
              <a:rPr lang="en-ZA" baseline="0" dirty="0"/>
              <a:t>HT = 3104</a:t>
            </a:r>
          </a:p>
          <a:p>
            <a:r>
              <a:rPr lang="en-ZA" baseline="0" dirty="0"/>
              <a:t>DM = 1273</a:t>
            </a:r>
          </a:p>
          <a:p>
            <a:r>
              <a:rPr lang="en-ZA" baseline="0" dirty="0"/>
              <a:t>CYSTIC = 282</a:t>
            </a:r>
          </a:p>
          <a:p>
            <a:r>
              <a:rPr lang="en-ZA" baseline="0" dirty="0"/>
              <a:t>UNKNOWN = 1228</a:t>
            </a:r>
          </a:p>
          <a:p>
            <a:r>
              <a:rPr lang="en-ZA" baseline="0" dirty="0"/>
              <a:t>OTHER = 331</a:t>
            </a:r>
          </a:p>
          <a:p>
            <a:r>
              <a:rPr lang="en-ZA" baseline="0"/>
              <a:t>Genitourinary causes = 138</a:t>
            </a:r>
            <a:endParaRPr lang="en-ZA" baseline="0" dirty="0"/>
          </a:p>
          <a:p>
            <a:r>
              <a:rPr lang="en-ZA" baseline="0" dirty="0"/>
              <a:t>Total = 9591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0343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791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4852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3021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456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061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0252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US" b="1" dirty="0"/>
              <a:t>Adjusted for unclassified medical aid </a:t>
            </a:r>
            <a:r>
              <a:rPr lang="en-US" b="1" dirty="0" smtClean="0"/>
              <a:t>beneficiaries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616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5419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4557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7975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5225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0E51-6C93-42A9-A68A-72133551B7D2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D715-D8FA-4FE1-A734-C24416896D33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5E16-50CE-4DB4-B8F6-3A9161D381C2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1F1B-FCB4-4ADB-BB07-D626FF841FF4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57CD-06F4-408B-B236-21E1D70C29D3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7657-C109-4611-A6DF-B2C782FAD3F6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F49-C497-4705-B996-BEF2A83244DA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94DA-5E01-4301-8662-8C5FF9214CF5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CD65-BE9E-46B5-8CB8-330806E64398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B7B5-D8E2-432F-ACD8-1E2F20177638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6171-5E44-4EB9-B190-2B38EB4A2BA7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8297-AB5E-4C96-B84B-374C2C5D8898}" type="datetime1">
              <a:rPr lang="en-US" smtClean="0"/>
              <a:pPr/>
              <a:t>8/31/2017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178621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South African Renal Registry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Data as at 31 December 2015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E:\Dropbox\Registry\Web-based Registry\SAR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4984"/>
            <a:ext cx="2232248" cy="289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8482699"/>
              </p:ext>
            </p:extLst>
          </p:nvPr>
        </p:nvGraphicFramePr>
        <p:xfrm>
          <a:off x="1547664" y="1628800"/>
          <a:ext cx="6096000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3690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by province (</a:t>
            </a:r>
            <a:r>
              <a:rPr lang="en-ZA" sz="4000" b="1" dirty="0" err="1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pmp</a:t>
            </a: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1821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817083"/>
              </p:ext>
            </p:extLst>
          </p:nvPr>
        </p:nvGraphicFramePr>
        <p:xfrm>
          <a:off x="1475656" y="2420888"/>
          <a:ext cx="5884884" cy="1662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60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in millions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46.15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8.81*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ESRD patients on treatment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3318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7042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Treatment </a:t>
                      </a:r>
                      <a:r>
                        <a:rPr lang="en-ZA" b="1"/>
                        <a:t>rate (pmp)</a:t>
                      </a:r>
                      <a:endParaRPr lang="en-ZA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71.9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799.3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by sector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* Council for Medical Schemes Annual Report 2015/16</a:t>
            </a:r>
          </a:p>
        </p:txBody>
      </p:sp>
    </p:spTree>
    <p:extLst>
      <p:ext uri="{BB962C8B-B14F-4D97-AF65-F5344CB8AC3E}">
        <p14:creationId xmlns:p14="http://schemas.microsoft.com/office/powerpoint/2010/main" val="27993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Patients by province and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434936"/>
              </p:ext>
            </p:extLst>
          </p:nvPr>
        </p:nvGraphicFramePr>
        <p:xfrm>
          <a:off x="611559" y="2492896"/>
          <a:ext cx="7848875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58165">
                <a:tc>
                  <a:txBody>
                    <a:bodyPr/>
                    <a:lstStyle/>
                    <a:p>
                      <a:pPr algn="ctr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3238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6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57458365"/>
              </p:ext>
            </p:extLst>
          </p:nvPr>
        </p:nvGraphicFramePr>
        <p:xfrm>
          <a:off x="1043608" y="1628800"/>
          <a:ext cx="7128792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  <a:noFill/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by province and </a:t>
            </a: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sector (pmp)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Treatment modality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77886411"/>
              </p:ext>
            </p:extLst>
          </p:nvPr>
        </p:nvGraphicFramePr>
        <p:xfrm>
          <a:off x="395536" y="1628800"/>
          <a:ext cx="44644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55060"/>
              </p:ext>
            </p:extLst>
          </p:nvPr>
        </p:nvGraphicFramePr>
        <p:xfrm>
          <a:off x="3779913" y="4643995"/>
          <a:ext cx="5112568" cy="18813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929">
                <a:tc>
                  <a:txBody>
                    <a:bodyPr/>
                    <a:lstStyle/>
                    <a:p>
                      <a:pPr algn="l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189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7529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042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1440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13.9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189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1391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13.4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55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Modality by sector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67773384"/>
              </p:ext>
            </p:extLst>
          </p:nvPr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345014"/>
              </p:ext>
            </p:extLst>
          </p:nvPr>
        </p:nvGraphicFramePr>
        <p:xfrm>
          <a:off x="1446919" y="4437112"/>
          <a:ext cx="6120680" cy="2161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653">
                <a:tc rowSpan="2">
                  <a:txBody>
                    <a:bodyPr/>
                    <a:lstStyle/>
                    <a:p>
                      <a:pPr algn="l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r>
                        <a:rPr lang="en-ZA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odality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43">
                <a:tc vMerge="1">
                  <a:txBody>
                    <a:bodyPr/>
                    <a:lstStyle/>
                    <a:p>
                      <a:pPr algn="l"/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1517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6012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85.4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963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29.0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477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6.8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838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25.3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553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7.9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17255282"/>
              </p:ext>
            </p:extLst>
          </p:nvPr>
        </p:nvGraphicFramePr>
        <p:xfrm>
          <a:off x="4716016" y="1844824"/>
          <a:ext cx="29523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91683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Public</a:t>
            </a:r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7388404" y="1940708"/>
            <a:ext cx="85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Private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65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426795"/>
            <a:ext cx="7544926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 kidney transplants in 2015</a:t>
            </a: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55664" y="1484784"/>
          <a:ext cx="7560835" cy="365440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6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Deceased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45*</a:t>
                      </a:r>
                      <a:endParaRPr lang="en-ZA" sz="1400" b="1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55664" y="5445224"/>
            <a:ext cx="74829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dirty="0"/>
              <a:t>C = child recipient &lt;18 years; A= adult recipient 18 years and older</a:t>
            </a:r>
          </a:p>
          <a:p>
            <a:r>
              <a:rPr lang="en-ZA" sz="1400" baseline="30000" dirty="0"/>
              <a:t>*</a:t>
            </a:r>
            <a:r>
              <a:rPr lang="en-ZA" sz="1400" dirty="0"/>
              <a:t>Includes 2 child and 1 adult kidney-liver transplants, and 3 adult kidney-pancreas transplants</a:t>
            </a:r>
          </a:p>
          <a:p>
            <a:r>
              <a:rPr lang="en-ZA" sz="1400" dirty="0"/>
              <a:t>The kidney transplant rate for 2015 (population 54.96 million) was 4.6 </a:t>
            </a:r>
            <a:r>
              <a:rPr lang="en-ZA" sz="1400" dirty="0" err="1"/>
              <a:t>pmp</a:t>
            </a:r>
            <a:endParaRPr lang="en-ZA" sz="1400" dirty="0"/>
          </a:p>
          <a:p>
            <a:endParaRPr lang="en-ZA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ZA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Data supplied by the SA Organ Donor Foundation.</a:t>
            </a:r>
          </a:p>
        </p:txBody>
      </p:sp>
    </p:spTree>
    <p:extLst>
      <p:ext uri="{BB962C8B-B14F-4D97-AF65-F5344CB8AC3E}">
        <p14:creationId xmlns:p14="http://schemas.microsoft.com/office/powerpoint/2010/main" val="518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54F4A3-E5EE-4305-AD90-87E63B134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21" y="2029508"/>
            <a:ext cx="6372200" cy="46359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1645" y="1114202"/>
            <a:ext cx="7541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Mean age of all patients</a:t>
            </a:r>
            <a:r>
              <a:rPr lang="en-ZA"/>
              <a:t>: 51.3 </a:t>
            </a:r>
            <a:r>
              <a:rPr lang="en-ZA" dirty="0"/>
              <a:t>± 15.0 years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7744" y="1869410"/>
            <a:ext cx="200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43.4 ± 13.5 years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2080" y="186941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55.0 ± 14.3 years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46649" y="364310"/>
            <a:ext cx="721114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Age by sector</a:t>
            </a:r>
          </a:p>
        </p:txBody>
      </p:sp>
    </p:spTree>
    <p:extLst>
      <p:ext uri="{BB962C8B-B14F-4D97-AF65-F5344CB8AC3E}">
        <p14:creationId xmlns:p14="http://schemas.microsoft.com/office/powerpoint/2010/main" val="39852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Gender distribution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1115616" y="1772816"/>
          <a:ext cx="648072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19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1143000"/>
          </a:xfrm>
          <a:noFill/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Distribution by ethnicity (%)</a:t>
            </a: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547664" y="170080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Data on ethnicity available for 10077 patients</a:t>
            </a:r>
          </a:p>
        </p:txBody>
      </p:sp>
    </p:spTree>
    <p:extLst>
      <p:ext uri="{BB962C8B-B14F-4D97-AF65-F5344CB8AC3E}">
        <p14:creationId xmlns:p14="http://schemas.microsoft.com/office/powerpoint/2010/main" val="17352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rd\Dropbox\Registry\2012\Razeen Davids Provincial Map 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24" y="-23587"/>
            <a:ext cx="9172924" cy="68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76672"/>
            <a:ext cx="239841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sz="3200" b="1" dirty="0"/>
              <a:t>54.96 million</a:t>
            </a:r>
          </a:p>
        </p:txBody>
      </p:sp>
    </p:spTree>
    <p:extLst>
      <p:ext uri="{BB962C8B-B14F-4D97-AF65-F5344CB8AC3E}">
        <p14:creationId xmlns:p14="http://schemas.microsoft.com/office/powerpoint/2010/main" val="1242331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/>
          </p:nvPr>
        </p:nvGraphicFramePr>
        <p:xfrm>
          <a:off x="1547664" y="2204864"/>
          <a:ext cx="561662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872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of patients on RRT by ethnicity (pmp)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Data on ethnicity available for 10077 patients</a:t>
            </a:r>
          </a:p>
        </p:txBody>
      </p:sp>
    </p:spTree>
    <p:extLst>
      <p:ext uri="{BB962C8B-B14F-4D97-AF65-F5344CB8AC3E}">
        <p14:creationId xmlns:p14="http://schemas.microsoft.com/office/powerpoint/2010/main" val="5521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Common causes of ESRD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/>
          </p:nvPr>
        </p:nvGraphicFramePr>
        <p:xfrm>
          <a:off x="971600" y="2420888"/>
          <a:ext cx="7211144" cy="26601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total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Uncertain or not stated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495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Hypertensive renal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Diabetic nephropathy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14.4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Glomerular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Cystic kidney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Obstruction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reflux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5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Patients on RRT with diabetes</a:t>
            </a:r>
          </a:p>
        </p:txBody>
      </p:sp>
      <p:graphicFrame>
        <p:nvGraphicFramePr>
          <p:cNvPr id="3" name="Chart 2"/>
          <p:cNvGraphicFramePr/>
          <p:nvPr>
            <p:extLst/>
          </p:nvPr>
        </p:nvGraphicFramePr>
        <p:xfrm>
          <a:off x="2411760" y="3584200"/>
          <a:ext cx="543609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159732" y="1761808"/>
          <a:ext cx="4824536" cy="15841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60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778">
                <a:tc>
                  <a:txBody>
                    <a:bodyPr/>
                    <a:lstStyle/>
                    <a:p>
                      <a:pPr algn="l"/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Diabetics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total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41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(n = 2631)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78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Private (n = 5371)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3113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58.0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78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All (n= 8002)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4118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51.6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98181" y="6381328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No. of patients with data on diabetes = 8002</a:t>
            </a:r>
          </a:p>
        </p:txBody>
      </p:sp>
    </p:spTree>
    <p:extLst>
      <p:ext uri="{BB962C8B-B14F-4D97-AF65-F5344CB8AC3E}">
        <p14:creationId xmlns:p14="http://schemas.microsoft.com/office/powerpoint/2010/main" val="39102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Hepatitis B status</a:t>
            </a: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547664" y="16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No. of patients with data = 7056</a:t>
            </a:r>
          </a:p>
        </p:txBody>
      </p:sp>
    </p:spTree>
    <p:extLst>
      <p:ext uri="{BB962C8B-B14F-4D97-AF65-F5344CB8AC3E}">
        <p14:creationId xmlns:p14="http://schemas.microsoft.com/office/powerpoint/2010/main" val="13574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Hepatitis C status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No. of patients with data = 6178</a:t>
            </a:r>
          </a:p>
        </p:txBody>
      </p:sp>
      <p:graphicFrame>
        <p:nvGraphicFramePr>
          <p:cNvPr id="3" name="Chart 2"/>
          <p:cNvGraphicFramePr/>
          <p:nvPr>
            <p:extLst/>
          </p:nvPr>
        </p:nvGraphicFramePr>
        <p:xfrm>
          <a:off x="1043608" y="1772816"/>
          <a:ext cx="652804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9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HIV status</a:t>
            </a: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319231" y="2104353"/>
          <a:ext cx="6048672" cy="4136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No. of patients with data = 6464</a:t>
            </a:r>
          </a:p>
        </p:txBody>
      </p:sp>
    </p:spTree>
    <p:extLst>
      <p:ext uri="{BB962C8B-B14F-4D97-AF65-F5344CB8AC3E}">
        <p14:creationId xmlns:p14="http://schemas.microsoft.com/office/powerpoint/2010/main" val="6212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7504" y="344730"/>
            <a:ext cx="8928992" cy="9361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for 2015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226530"/>
              </p:ext>
            </p:extLst>
          </p:nvPr>
        </p:nvGraphicFramePr>
        <p:xfrm>
          <a:off x="4067944" y="2060849"/>
          <a:ext cx="4608513" cy="26770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56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</a:t>
                      </a:r>
                      <a:r>
                        <a:rPr lang="en-ZA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group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44.23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Coloured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4.83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Indian/Asian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White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Stats SA: 2015 mid-year estimates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336852737"/>
              </p:ext>
            </p:extLst>
          </p:nvPr>
        </p:nvGraphicFramePr>
        <p:xfrm>
          <a:off x="251520" y="1844824"/>
          <a:ext cx="370790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6086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by province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621606"/>
              </p:ext>
            </p:extLst>
          </p:nvPr>
        </p:nvGraphicFramePr>
        <p:xfrm>
          <a:off x="1835696" y="1556792"/>
          <a:ext cx="5400601" cy="457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Eastern Cape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6.92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Free State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Gauteng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13.20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KwaZulu-Natal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10.92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Limpopo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Mpumalanga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</a:t>
                      </a:r>
                      <a:r>
                        <a:rPr lang="en-ZA" b="1" baseline="0" dirty="0"/>
                        <a:t> </a:t>
                      </a:r>
                      <a:r>
                        <a:rPr lang="en-ZA" b="1" dirty="0"/>
                        <a:t>West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Northern Cape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Western Cape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6330806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Stats SA</a:t>
            </a:r>
            <a:r>
              <a:rPr lang="en-ZA" sz="1600">
                <a:latin typeface="Tahoma" pitchFamily="34" charset="0"/>
                <a:ea typeface="Tahoma" pitchFamily="34" charset="0"/>
                <a:cs typeface="Tahoma" pitchFamily="34" charset="0"/>
              </a:rPr>
              <a:t>: 2015 </a:t>
            </a:r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mid-year estimates</a:t>
            </a:r>
          </a:p>
        </p:txBody>
      </p:sp>
    </p:spTree>
    <p:extLst>
      <p:ext uri="{BB962C8B-B14F-4D97-AF65-F5344CB8AC3E}">
        <p14:creationId xmlns:p14="http://schemas.microsoft.com/office/powerpoint/2010/main" val="384064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Treatment centres reporting data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18777"/>
              </p:ext>
            </p:extLst>
          </p:nvPr>
        </p:nvGraphicFramePr>
        <p:xfrm>
          <a:off x="2051720" y="2708920"/>
          <a:ext cx="4968553" cy="16127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0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sector 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11.6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Private sector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228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88.4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23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 smtClean="0"/>
                        <a:t>258</a:t>
                      </a:r>
                      <a:endParaRPr lang="en-ZA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100.0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44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Centres by province and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33531"/>
              </p:ext>
            </p:extLst>
          </p:nvPr>
        </p:nvGraphicFramePr>
        <p:xfrm>
          <a:off x="611560" y="2780928"/>
          <a:ext cx="7641705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4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038">
                <a:tc>
                  <a:txBody>
                    <a:bodyPr/>
                    <a:lstStyle/>
                    <a:p>
                      <a:pPr algn="ctr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LP*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258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003DAD-BE67-408A-8C88-D9D85EB04D4B}"/>
              </a:ext>
            </a:extLst>
          </p:cNvPr>
          <p:cNvSpPr txBox="1"/>
          <p:nvPr/>
        </p:nvSpPr>
        <p:spPr>
          <a:xfrm>
            <a:off x="611560" y="5059923"/>
            <a:ext cx="7328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* One privately-owned unit in Limpopo operates as a public-private partnership on the premises of a public hospital and serves mainly state patients.</a:t>
            </a:r>
          </a:p>
        </p:txBody>
      </p:sp>
    </p:spTree>
    <p:extLst>
      <p:ext uri="{BB962C8B-B14F-4D97-AF65-F5344CB8AC3E}">
        <p14:creationId xmlns:p14="http://schemas.microsoft.com/office/powerpoint/2010/main" val="372456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93610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many patients do we treat?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2740" y="2924944"/>
            <a:ext cx="4586512" cy="18620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ZA" sz="11500" dirty="0"/>
              <a:t> 10360 </a:t>
            </a:r>
          </a:p>
        </p:txBody>
      </p:sp>
    </p:spTree>
    <p:extLst>
      <p:ext uri="{BB962C8B-B14F-4D97-AF65-F5344CB8AC3E}">
        <p14:creationId xmlns:p14="http://schemas.microsoft.com/office/powerpoint/2010/main" val="11347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772544"/>
              </p:ext>
            </p:extLst>
          </p:nvPr>
        </p:nvGraphicFramePr>
        <p:xfrm>
          <a:off x="1907704" y="2780928"/>
          <a:ext cx="4406491" cy="1662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in millions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54.96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ESRD patients on treatment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dirty="0"/>
                        <a:t>10360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Treatment rate in pmp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dirty="0"/>
                        <a:t>189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of patients on RRT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Patients on RRT by province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795287"/>
              </p:ext>
            </p:extLst>
          </p:nvPr>
        </p:nvGraphicFramePr>
        <p:xfrm>
          <a:off x="611563" y="2492896"/>
          <a:ext cx="7641700" cy="684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4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038">
                <a:tc>
                  <a:txBody>
                    <a:bodyPr/>
                    <a:lstStyle/>
                    <a:p>
                      <a:pPr algn="ctr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3238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10360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17559</TotalTime>
  <Words>799</Words>
  <Application>Microsoft Office PowerPoint</Application>
  <PresentationFormat>On-screen Show (4:3)</PresentationFormat>
  <Paragraphs>421</Paragraphs>
  <Slides>25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Tahoma</vt:lpstr>
      <vt:lpstr>Office Theme</vt:lpstr>
      <vt:lpstr>South African Renal Registry  Data as at 31 December 2015</vt:lpstr>
      <vt:lpstr>PowerPoint Presentation</vt:lpstr>
      <vt:lpstr>Population data for 2015</vt:lpstr>
      <vt:lpstr>Population data by province</vt:lpstr>
      <vt:lpstr>Treatment centres reporting data</vt:lpstr>
      <vt:lpstr>Centres by province and sector</vt:lpstr>
      <vt:lpstr>How many patients do we treat?</vt:lpstr>
      <vt:lpstr>Prevalence of patients on RRT</vt:lpstr>
      <vt:lpstr>Patients on RRT by province</vt:lpstr>
      <vt:lpstr>RRT by province (pmp) </vt:lpstr>
      <vt:lpstr>Prevalence by sector</vt:lpstr>
      <vt:lpstr>Patients by province and sector</vt:lpstr>
      <vt:lpstr>RRT by province and sector (pmp)</vt:lpstr>
      <vt:lpstr>Treatment modality</vt:lpstr>
      <vt:lpstr>Modality by sector</vt:lpstr>
      <vt:lpstr>New kidney transplants in 2015</vt:lpstr>
      <vt:lpstr>PowerPoint Presentation</vt:lpstr>
      <vt:lpstr>Gender distribution</vt:lpstr>
      <vt:lpstr>Distribution by ethnicity (%)</vt:lpstr>
      <vt:lpstr>Prevalence of patients on RRT by ethnicity (pmp)</vt:lpstr>
      <vt:lpstr>Common causes of ESRD</vt:lpstr>
      <vt:lpstr>Patients on RRT with diabetes</vt:lpstr>
      <vt:lpstr>Hepatitis B status</vt:lpstr>
      <vt:lpstr>Hepatitis C status</vt:lpstr>
      <vt:lpstr>HIV status</vt:lpstr>
    </vt:vector>
  </TitlesOfParts>
  <Company>Stellenbosch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among five African institutions and Harvard School of Public Health</dc:title>
  <dc:creator>EC Laurence</dc:creator>
  <cp:lastModifiedBy>Davids, Razeen &lt;mrd@sun.ac.za&gt;</cp:lastModifiedBy>
  <cp:revision>1316</cp:revision>
  <cp:lastPrinted>2016-06-15T10:42:13Z</cp:lastPrinted>
  <dcterms:created xsi:type="dcterms:W3CDTF">2010-11-02T07:41:09Z</dcterms:created>
  <dcterms:modified xsi:type="dcterms:W3CDTF">2017-08-31T05:42:54Z</dcterms:modified>
</cp:coreProperties>
</file>